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60" r:id="rId3"/>
    <p:sldId id="261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5"/>
  </p:normalViewPr>
  <p:slideViewPr>
    <p:cSldViewPr>
      <p:cViewPr varScale="1">
        <p:scale>
          <a:sx n="135" d="100"/>
          <a:sy n="135" d="100"/>
        </p:scale>
        <p:origin x="960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2027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1616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2027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61616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2027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99814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19049">
            <a:solidFill>
              <a:srgbClr val="63D1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rgbClr val="2027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700"/>
            <a:ext cx="9144000" cy="98425"/>
          </a:xfrm>
          <a:custGeom>
            <a:avLst/>
            <a:gdLst/>
            <a:ahLst/>
            <a:cxnLst/>
            <a:rect l="l" t="t" r="r" b="b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505248"/>
            <a:ext cx="7606030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rgbClr val="20272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175208"/>
            <a:ext cx="3958590" cy="2958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61616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0.jpg"/><Relationship Id="rId5" Type="http://schemas.openxmlformats.org/officeDocument/2006/relationships/image" Target="../media/image19.png"/><Relationship Id="rId10" Type="http://schemas.openxmlformats.org/officeDocument/2006/relationships/image" Target="../media/image9.jp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1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10.jpg"/><Relationship Id="rId5" Type="http://schemas.openxmlformats.org/officeDocument/2006/relationships/image" Target="../media/image26.jpg"/><Relationship Id="rId10" Type="http://schemas.openxmlformats.org/officeDocument/2006/relationships/image" Target="../media/image9.jpg"/><Relationship Id="rId4" Type="http://schemas.openxmlformats.org/officeDocument/2006/relationships/image" Target="../media/image25.jp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w4nderlu.st/media/pages/teaching/word-embeddings/2739226721-1562361721/word-embeddings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tallinzen.net/media/readings/slp3_chapter6_vector_semantic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amazon.com/Learning-Python-Second-Fran-C3-A7ois-Chollet-dp-1617296864/dp/1617296864/ref%3Ddp_ob_title_b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eb.stanford.edu/~jurafsky/slp3/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26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99814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19049">
            <a:solidFill>
              <a:srgbClr val="63D1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3474" y="1991471"/>
            <a:ext cx="49682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spc="120" dirty="0">
                <a:solidFill>
                  <a:srgbClr val="FFFFFF"/>
                </a:solidFill>
              </a:rPr>
              <a:t>Word2Vec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5" dirty="0" err="1"/>
              <a:t>Түйсік</a:t>
            </a:r>
            <a:r>
              <a:rPr lang="ru-RU" spc="-105" dirty="0"/>
              <a:t>: </a:t>
            </a:r>
            <a:r>
              <a:rPr lang="ru-RU" spc="-105" dirty="0" err="1"/>
              <a:t>ұқсастық</a:t>
            </a:r>
            <a:r>
              <a:rPr lang="ru-RU" spc="-105" dirty="0"/>
              <a:t> - </a:t>
            </a:r>
            <a:r>
              <a:rPr lang="ru-RU" spc="-105" dirty="0" err="1"/>
              <a:t>бұл</a:t>
            </a:r>
            <a:r>
              <a:rPr lang="ru-RU" spc="-105" dirty="0"/>
              <a:t> «</a:t>
            </a:r>
            <a:r>
              <a:rPr lang="ru-RU" spc="-105" dirty="0" err="1"/>
              <a:t>тиісті</a:t>
            </a:r>
            <a:r>
              <a:rPr lang="ru-RU" spc="-105" dirty="0"/>
              <a:t>» </a:t>
            </a:r>
            <a:r>
              <a:rPr lang="ru-RU" spc="-105" dirty="0" err="1"/>
              <a:t>кеңістіктегі</a:t>
            </a:r>
            <a:r>
              <a:rPr lang="ru-RU" spc="-105" dirty="0"/>
              <a:t> «</a:t>
            </a:r>
            <a:r>
              <a:rPr lang="ru-RU" spc="-105" dirty="0" err="1"/>
              <a:t>жақындық</a:t>
            </a:r>
            <a:r>
              <a:rPr lang="ru-RU" spc="-105" dirty="0"/>
              <a:t>».</a:t>
            </a:r>
            <a:endParaRPr spc="4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175208"/>
            <a:ext cx="3913504" cy="25687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 algn="just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</a:tabLst>
            </a:pPr>
            <a:r>
              <a:rPr lang="ru-RU" sz="1600" dirty="0" err="1">
                <a:latin typeface="Trebuchet MS"/>
                <a:cs typeface="Trebuchet MS"/>
              </a:rPr>
              <a:t>Егер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кеңістік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негізгі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ұғымдарды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жақсы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көрсетпесе</a:t>
            </a:r>
            <a:r>
              <a:rPr lang="ru-RU" sz="1600" dirty="0">
                <a:latin typeface="Trebuchet MS"/>
                <a:cs typeface="Trebuchet MS"/>
              </a:rPr>
              <a:t>, </a:t>
            </a:r>
            <a:r>
              <a:rPr lang="ru-RU" sz="1600" dirty="0" err="1">
                <a:latin typeface="Trebuchet MS"/>
                <a:cs typeface="Trebuchet MS"/>
              </a:rPr>
              <a:t>біз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қиындыққа</a:t>
            </a:r>
            <a:r>
              <a:rPr lang="ru-RU" sz="1600" dirty="0">
                <a:latin typeface="Trebuchet MS"/>
                <a:cs typeface="Trebuchet MS"/>
              </a:rPr>
              <a:t> тап </a:t>
            </a:r>
            <a:r>
              <a:rPr lang="ru-RU" sz="1600" dirty="0" err="1">
                <a:latin typeface="Trebuchet MS"/>
                <a:cs typeface="Trebuchet MS"/>
              </a:rPr>
              <a:t>болдық</a:t>
            </a:r>
            <a:r>
              <a:rPr lang="ru-RU" sz="1600" dirty="0">
                <a:latin typeface="Trebuchet MS"/>
                <a:cs typeface="Trebuchet MS"/>
              </a:rPr>
              <a:t>!</a:t>
            </a:r>
          </a:p>
          <a:p>
            <a:pPr marL="297815" marR="5080" indent="-285750" algn="just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</a:tabLst>
            </a:pPr>
            <a:r>
              <a:rPr lang="ru-RU" sz="1600" dirty="0" err="1">
                <a:latin typeface="Trebuchet MS"/>
                <a:cs typeface="Trebuchet MS"/>
              </a:rPr>
              <a:t>Машиналар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векторларды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түсінеді</a:t>
            </a:r>
            <a:r>
              <a:rPr lang="ru-RU" sz="1600" dirty="0">
                <a:latin typeface="Trebuchet MS"/>
                <a:cs typeface="Trebuchet MS"/>
              </a:rPr>
              <a:t>, </a:t>
            </a:r>
            <a:r>
              <a:rPr lang="ru-RU" sz="1600" dirty="0" err="1">
                <a:latin typeface="Trebuchet MS"/>
                <a:cs typeface="Trebuchet MS"/>
              </a:rPr>
              <a:t>бірақ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барлық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векторизациялар</a:t>
            </a:r>
            <a:r>
              <a:rPr lang="ru-RU" sz="1600" dirty="0">
                <a:latin typeface="Trebuchet MS"/>
                <a:cs typeface="Trebuchet MS"/>
              </a:rPr>
              <a:t> осы </a:t>
            </a:r>
            <a:r>
              <a:rPr lang="ru-RU" sz="1600" dirty="0" err="1">
                <a:latin typeface="Trebuchet MS"/>
                <a:cs typeface="Trebuchet MS"/>
              </a:rPr>
              <a:t>мағынада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сәйкес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кеңістікті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анықтай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бермейді</a:t>
            </a:r>
            <a:r>
              <a:rPr lang="ru-RU" sz="1600" dirty="0">
                <a:latin typeface="Trebuchet MS"/>
                <a:cs typeface="Trebuchet MS"/>
              </a:rPr>
              <a:t>.</a:t>
            </a:r>
          </a:p>
          <a:p>
            <a:pPr marL="297815" marR="5080" indent="-285750" algn="just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</a:tabLst>
            </a:pPr>
            <a:r>
              <a:rPr lang="ru-RU" sz="1600" dirty="0" err="1">
                <a:latin typeface="Trebuchet MS"/>
                <a:cs typeface="Trebuchet MS"/>
              </a:rPr>
              <a:t>Мысалы</a:t>
            </a:r>
            <a:r>
              <a:rPr lang="ru-RU" sz="1600" dirty="0">
                <a:latin typeface="Trebuchet MS"/>
                <a:cs typeface="Trebuchet MS"/>
              </a:rPr>
              <a:t>, </a:t>
            </a:r>
            <a:r>
              <a:rPr lang="ru-RU" sz="1600" dirty="0" err="1">
                <a:latin typeface="Trebuchet MS"/>
                <a:cs typeface="Trebuchet MS"/>
              </a:rPr>
              <a:t>бір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ыстық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кодтауды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қарастырайық</a:t>
            </a:r>
            <a:r>
              <a:rPr lang="ru-RU" sz="1600" dirty="0">
                <a:latin typeface="Trebuchet MS"/>
                <a:cs typeface="Trebuchet MS"/>
              </a:rPr>
              <a:t>: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3" y="3710128"/>
            <a:ext cx="4066007" cy="10007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273050" indent="-336550">
              <a:lnSpc>
                <a:spcPct val="114999"/>
              </a:lnSpc>
              <a:spcBef>
                <a:spcPts val="100"/>
              </a:spcBef>
              <a:buFont typeface="Arial MT"/>
              <a:buChar char="○"/>
              <a:tabLst>
                <a:tab pos="348615" algn="l"/>
              </a:tabLst>
            </a:pP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«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Мысық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» «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жыланға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»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қарағанда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«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итке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»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көбірек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ұқсайды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?</a:t>
            </a:r>
          </a:p>
          <a:p>
            <a:pPr marL="348615" marR="273050" indent="-336550">
              <a:lnSpc>
                <a:spcPct val="114999"/>
              </a:lnSpc>
              <a:spcBef>
                <a:spcPts val="100"/>
              </a:spcBef>
              <a:buFont typeface="Arial MT"/>
              <a:buChar char="○"/>
              <a:tabLst>
                <a:tab pos="348615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Ескерту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: 1000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жануардан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тұратын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вектор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қанша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үлкен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?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қаншалықты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сирек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?</a:t>
            </a:r>
            <a:endParaRPr sz="1400" dirty="0">
              <a:latin typeface="Trebuchet MS"/>
              <a:cs typeface="Trebuchet M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10656" y="1723738"/>
          <a:ext cx="1276350" cy="425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500" b="1" spc="-50" dirty="0">
                          <a:latin typeface="Arial"/>
                          <a:cs typeface="Arial"/>
                        </a:rPr>
                        <a:t>1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4BA173"/>
                      </a:solidFill>
                      <a:prstDash val="solid"/>
                    </a:lnL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500" b="1" spc="-5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4BA173"/>
                      </a:solidFill>
                      <a:prstDash val="solid"/>
                    </a:lnL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500" b="1" spc="-50" dirty="0">
                          <a:latin typeface="Arial"/>
                          <a:cs typeface="Arial"/>
                        </a:rPr>
                        <a:t>0</a:t>
                      </a:r>
                      <a:endParaRPr sz="1500" dirty="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4BA173"/>
                      </a:solidFill>
                      <a:prstDash val="solid"/>
                    </a:lnL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788450" y="1353225"/>
            <a:ext cx="353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5" dirty="0">
                <a:latin typeface="Trebuchet MS"/>
                <a:cs typeface="Trebuchet MS"/>
              </a:rPr>
              <a:t>Dog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710656" y="2806363"/>
          <a:ext cx="1276350" cy="425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500" b="1" spc="-5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4BA173"/>
                      </a:solidFill>
                      <a:prstDash val="solid"/>
                    </a:lnL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500" b="1" spc="-50" dirty="0">
                          <a:latin typeface="Arial"/>
                          <a:cs typeface="Arial"/>
                        </a:rPr>
                        <a:t>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4BA173"/>
                      </a:solidFill>
                      <a:prstDash val="solid"/>
                    </a:lnL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500" b="1" spc="-5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4BA173"/>
                      </a:solidFill>
                      <a:prstDash val="solid"/>
                    </a:lnL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5788450" y="2435850"/>
            <a:ext cx="512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Snake</a:t>
            </a:r>
            <a:endParaRPr sz="1400">
              <a:latin typeface="Trebuchet MS"/>
              <a:cs typeface="Trebuchet MS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710656" y="3971039"/>
          <a:ext cx="1276350" cy="425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54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500" b="1" spc="-5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4BA173"/>
                      </a:solidFill>
                      <a:prstDash val="solid"/>
                    </a:lnL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500" b="1" spc="-50" dirty="0">
                          <a:latin typeface="Arial"/>
                          <a:cs typeface="Arial"/>
                        </a:rPr>
                        <a:t>0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4BA173"/>
                      </a:solidFill>
                      <a:prstDash val="solid"/>
                    </a:lnL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500" b="1" spc="-50" dirty="0">
                          <a:latin typeface="Arial"/>
                          <a:cs typeface="Arial"/>
                        </a:rPr>
                        <a:t>1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9525">
                      <a:solidFill>
                        <a:srgbClr val="4BA173"/>
                      </a:solidFill>
                      <a:prstDash val="solid"/>
                    </a:lnL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788450" y="3600525"/>
            <a:ext cx="2921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Trebuchet MS"/>
                <a:cs typeface="Trebuchet MS"/>
              </a:rPr>
              <a:t>Cat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105499"/>
            <a:ext cx="9144000" cy="2038350"/>
            <a:chOff x="0" y="3105499"/>
            <a:chExt cx="9144000" cy="2038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3140" y="3129831"/>
              <a:ext cx="4556120" cy="18865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36100" y="3115024"/>
              <a:ext cx="1774825" cy="833119"/>
            </a:xfrm>
            <a:custGeom>
              <a:avLst/>
              <a:gdLst/>
              <a:ahLst/>
              <a:cxnLst/>
              <a:rect l="l" t="t" r="r" b="b"/>
              <a:pathLst>
                <a:path w="1774825" h="833120">
                  <a:moveTo>
                    <a:pt x="0" y="138852"/>
                  </a:moveTo>
                  <a:lnTo>
                    <a:pt x="7078" y="94964"/>
                  </a:lnTo>
                  <a:lnTo>
                    <a:pt x="26790" y="56848"/>
                  </a:lnTo>
                  <a:lnTo>
                    <a:pt x="56848" y="26790"/>
                  </a:lnTo>
                  <a:lnTo>
                    <a:pt x="94964" y="7078"/>
                  </a:lnTo>
                  <a:lnTo>
                    <a:pt x="138852" y="0"/>
                  </a:lnTo>
                  <a:lnTo>
                    <a:pt x="1635947" y="0"/>
                  </a:lnTo>
                  <a:lnTo>
                    <a:pt x="1689083" y="10569"/>
                  </a:lnTo>
                  <a:lnTo>
                    <a:pt x="1734130" y="40668"/>
                  </a:lnTo>
                  <a:lnTo>
                    <a:pt x="1764230" y="85716"/>
                  </a:lnTo>
                  <a:lnTo>
                    <a:pt x="1774799" y="138852"/>
                  </a:lnTo>
                  <a:lnTo>
                    <a:pt x="1774799" y="694247"/>
                  </a:lnTo>
                  <a:lnTo>
                    <a:pt x="1767721" y="738135"/>
                  </a:lnTo>
                  <a:lnTo>
                    <a:pt x="1748009" y="776251"/>
                  </a:lnTo>
                  <a:lnTo>
                    <a:pt x="1717951" y="806309"/>
                  </a:lnTo>
                  <a:lnTo>
                    <a:pt x="1679835" y="826021"/>
                  </a:lnTo>
                  <a:lnTo>
                    <a:pt x="1635947" y="833099"/>
                  </a:lnTo>
                  <a:lnTo>
                    <a:pt x="138852" y="833099"/>
                  </a:lnTo>
                  <a:lnTo>
                    <a:pt x="94964" y="826021"/>
                  </a:lnTo>
                  <a:lnTo>
                    <a:pt x="56848" y="806309"/>
                  </a:lnTo>
                  <a:lnTo>
                    <a:pt x="26790" y="776251"/>
                  </a:lnTo>
                  <a:lnTo>
                    <a:pt x="7078" y="738135"/>
                  </a:lnTo>
                  <a:lnTo>
                    <a:pt x="0" y="694247"/>
                  </a:lnTo>
                  <a:lnTo>
                    <a:pt x="0" y="138852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25174" y="3211624"/>
              <a:ext cx="1666239" cy="640080"/>
            </a:xfrm>
            <a:custGeom>
              <a:avLst/>
              <a:gdLst/>
              <a:ahLst/>
              <a:cxnLst/>
              <a:rect l="l" t="t" r="r" b="b"/>
              <a:pathLst>
                <a:path w="1666240" h="640079">
                  <a:moveTo>
                    <a:pt x="1559547" y="639899"/>
                  </a:moveTo>
                  <a:lnTo>
                    <a:pt x="106652" y="639899"/>
                  </a:lnTo>
                  <a:lnTo>
                    <a:pt x="65138" y="631518"/>
                  </a:lnTo>
                  <a:lnTo>
                    <a:pt x="31237" y="608662"/>
                  </a:lnTo>
                  <a:lnTo>
                    <a:pt x="8381" y="574761"/>
                  </a:lnTo>
                  <a:lnTo>
                    <a:pt x="0" y="533247"/>
                  </a:lnTo>
                  <a:lnTo>
                    <a:pt x="0" y="106651"/>
                  </a:lnTo>
                  <a:lnTo>
                    <a:pt x="8381" y="65138"/>
                  </a:lnTo>
                  <a:lnTo>
                    <a:pt x="31237" y="31237"/>
                  </a:lnTo>
                  <a:lnTo>
                    <a:pt x="65138" y="8381"/>
                  </a:lnTo>
                  <a:lnTo>
                    <a:pt x="106652" y="0"/>
                  </a:lnTo>
                  <a:lnTo>
                    <a:pt x="1559547" y="0"/>
                  </a:lnTo>
                  <a:lnTo>
                    <a:pt x="1600361" y="8118"/>
                  </a:lnTo>
                  <a:lnTo>
                    <a:pt x="1634962" y="31237"/>
                  </a:lnTo>
                  <a:lnTo>
                    <a:pt x="1658081" y="65838"/>
                  </a:lnTo>
                  <a:lnTo>
                    <a:pt x="1666199" y="106651"/>
                  </a:lnTo>
                  <a:lnTo>
                    <a:pt x="1666199" y="533247"/>
                  </a:lnTo>
                  <a:lnTo>
                    <a:pt x="1657818" y="574761"/>
                  </a:lnTo>
                  <a:lnTo>
                    <a:pt x="1634962" y="608662"/>
                  </a:lnTo>
                  <a:lnTo>
                    <a:pt x="1601061" y="631518"/>
                  </a:lnTo>
                  <a:lnTo>
                    <a:pt x="1559547" y="6398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25174" y="3211624"/>
              <a:ext cx="1666239" cy="640080"/>
            </a:xfrm>
            <a:custGeom>
              <a:avLst/>
              <a:gdLst/>
              <a:ahLst/>
              <a:cxnLst/>
              <a:rect l="l" t="t" r="r" b="b"/>
              <a:pathLst>
                <a:path w="1666240" h="640079">
                  <a:moveTo>
                    <a:pt x="0" y="106651"/>
                  </a:moveTo>
                  <a:lnTo>
                    <a:pt x="8381" y="65138"/>
                  </a:lnTo>
                  <a:lnTo>
                    <a:pt x="31237" y="31237"/>
                  </a:lnTo>
                  <a:lnTo>
                    <a:pt x="65138" y="8381"/>
                  </a:lnTo>
                  <a:lnTo>
                    <a:pt x="106652" y="0"/>
                  </a:lnTo>
                  <a:lnTo>
                    <a:pt x="1559547" y="0"/>
                  </a:lnTo>
                  <a:lnTo>
                    <a:pt x="1600361" y="8118"/>
                  </a:lnTo>
                  <a:lnTo>
                    <a:pt x="1634962" y="31237"/>
                  </a:lnTo>
                  <a:lnTo>
                    <a:pt x="1658081" y="65838"/>
                  </a:lnTo>
                  <a:lnTo>
                    <a:pt x="1666199" y="106651"/>
                  </a:lnTo>
                  <a:lnTo>
                    <a:pt x="1666199" y="533247"/>
                  </a:lnTo>
                  <a:lnTo>
                    <a:pt x="1657818" y="574761"/>
                  </a:lnTo>
                  <a:lnTo>
                    <a:pt x="1634962" y="608662"/>
                  </a:lnTo>
                  <a:lnTo>
                    <a:pt x="1601061" y="631518"/>
                  </a:lnTo>
                  <a:lnTo>
                    <a:pt x="1559547" y="639899"/>
                  </a:lnTo>
                  <a:lnTo>
                    <a:pt x="106652" y="639899"/>
                  </a:lnTo>
                  <a:lnTo>
                    <a:pt x="65138" y="631518"/>
                  </a:lnTo>
                  <a:lnTo>
                    <a:pt x="31237" y="608662"/>
                  </a:lnTo>
                  <a:lnTo>
                    <a:pt x="8381" y="574761"/>
                  </a:lnTo>
                  <a:lnTo>
                    <a:pt x="0" y="533247"/>
                  </a:lnTo>
                  <a:lnTo>
                    <a:pt x="0" y="106651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5" dirty="0" err="1"/>
              <a:t>Түйсік</a:t>
            </a:r>
            <a:r>
              <a:rPr lang="ru-RU" spc="-105" dirty="0"/>
              <a:t>: </a:t>
            </a:r>
            <a:r>
              <a:rPr lang="ru-RU" spc="-105" dirty="0" err="1"/>
              <a:t>ұқсастық</a:t>
            </a:r>
            <a:r>
              <a:rPr lang="ru-RU" spc="-105" dirty="0"/>
              <a:t> - </a:t>
            </a:r>
            <a:r>
              <a:rPr lang="ru-RU" spc="-105" dirty="0" err="1"/>
              <a:t>бұл</a:t>
            </a:r>
            <a:r>
              <a:rPr lang="ru-RU" spc="-105" dirty="0"/>
              <a:t> «</a:t>
            </a:r>
            <a:r>
              <a:rPr lang="ru-RU" spc="-105" dirty="0" err="1"/>
              <a:t>тиісті</a:t>
            </a:r>
            <a:r>
              <a:rPr lang="ru-RU" spc="-105" dirty="0"/>
              <a:t>» </a:t>
            </a:r>
            <a:r>
              <a:rPr lang="ru-RU" spc="-105" dirty="0" err="1"/>
              <a:t>кеңістіктегі</a:t>
            </a:r>
            <a:r>
              <a:rPr lang="ru-RU" spc="-105" dirty="0"/>
              <a:t> «</a:t>
            </a:r>
            <a:r>
              <a:rPr lang="ru-RU" spc="-105" dirty="0" err="1"/>
              <a:t>жақындық</a:t>
            </a:r>
            <a:r>
              <a:rPr lang="ru-RU" spc="-105" dirty="0"/>
              <a:t>».</a:t>
            </a:r>
            <a:endParaRPr spc="40" dirty="0"/>
          </a:p>
        </p:txBody>
      </p:sp>
      <p:sp>
        <p:nvSpPr>
          <p:cNvPr id="8" name="object 8"/>
          <p:cNvSpPr txBox="1"/>
          <p:nvPr/>
        </p:nvSpPr>
        <p:spPr>
          <a:xfrm>
            <a:off x="475249" y="1216355"/>
            <a:ext cx="7786370" cy="25464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9095" marR="317500" indent="-367030">
              <a:lnSpc>
                <a:spcPts val="2270"/>
              </a:lnSpc>
              <a:spcBef>
                <a:spcPts val="85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600" spc="-125" dirty="0" err="1">
                <a:solidFill>
                  <a:srgbClr val="616161"/>
                </a:solidFill>
                <a:latin typeface="Trebuchet MS"/>
                <a:cs typeface="Trebuchet MS"/>
              </a:rPr>
              <a:t>Егер</a:t>
            </a:r>
            <a:r>
              <a:rPr lang="ru-RU" sz="1600" spc="-1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125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</a:t>
            </a:r>
            <a:r>
              <a:rPr lang="ru-RU" sz="1600" spc="-1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125" dirty="0" err="1">
                <a:solidFill>
                  <a:srgbClr val="616161"/>
                </a:solidFill>
                <a:latin typeface="Trebuchet MS"/>
                <a:cs typeface="Trebuchet MS"/>
              </a:rPr>
              <a:t>негізгі</a:t>
            </a:r>
            <a:r>
              <a:rPr lang="ru-RU" sz="1600" spc="-1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125" dirty="0" err="1">
                <a:solidFill>
                  <a:srgbClr val="616161"/>
                </a:solidFill>
                <a:latin typeface="Trebuchet MS"/>
                <a:cs typeface="Trebuchet MS"/>
              </a:rPr>
              <a:t>ұғымдарды</a:t>
            </a:r>
            <a:r>
              <a:rPr lang="ru-RU" sz="1600" spc="-1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125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600" spc="-1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125" dirty="0" err="1">
                <a:solidFill>
                  <a:srgbClr val="616161"/>
                </a:solidFill>
                <a:latin typeface="Trebuchet MS"/>
                <a:cs typeface="Trebuchet MS"/>
              </a:rPr>
              <a:t>көрсетсе</a:t>
            </a:r>
            <a:r>
              <a:rPr sz="1600" spc="-105" dirty="0">
                <a:solidFill>
                  <a:srgbClr val="616161"/>
                </a:solidFill>
                <a:latin typeface="Trebuchet MS"/>
                <a:cs typeface="Trebuchet MS"/>
              </a:rPr>
              <a:t>,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u="heavy" spc="-50" dirty="0" err="1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кеңістікте</a:t>
            </a:r>
            <a:r>
              <a:rPr lang="ru-RU" sz="1600" u="heavy" spc="-5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lang="ru-RU" sz="1600" u="heavy" spc="-50" dirty="0" err="1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жақын</a:t>
            </a:r>
            <a:r>
              <a:rPr lang="ru-RU" sz="1600" u="heavy" spc="-5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lang="ru-RU" sz="1600" u="heavy" spc="-50" dirty="0" err="1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элементтер</a:t>
            </a:r>
            <a:r>
              <a:rPr lang="ru-RU" sz="1600" u="heavy" spc="-5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lang="ru-RU" sz="1600" u="heavy" spc="-50" dirty="0" err="1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ұқсас</a:t>
            </a:r>
            <a:r>
              <a:rPr lang="ru-RU" sz="1600" u="heavy" spc="-5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lang="ru-RU" sz="1600" u="heavy" spc="-50" dirty="0" err="1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болады</a:t>
            </a:r>
            <a:r>
              <a:rPr sz="1600" spc="-80" dirty="0">
                <a:solidFill>
                  <a:srgbClr val="616161"/>
                </a:solidFill>
                <a:latin typeface="Trebuchet MS"/>
                <a:cs typeface="Trebuchet MS"/>
              </a:rPr>
              <a:t>,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50" dirty="0" err="1">
                <a:solidFill>
                  <a:srgbClr val="616161"/>
                </a:solidFill>
                <a:latin typeface="Trebuchet MS"/>
                <a:cs typeface="Trebuchet MS"/>
              </a:rPr>
              <a:t>бір-бірінен</a:t>
            </a:r>
            <a:r>
              <a:rPr lang="ru-RU" sz="1600" spc="-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50" dirty="0" err="1">
                <a:solidFill>
                  <a:srgbClr val="616161"/>
                </a:solidFill>
                <a:latin typeface="Trebuchet MS"/>
                <a:cs typeface="Trebuchet MS"/>
              </a:rPr>
              <a:t>алыс</a:t>
            </a:r>
            <a:r>
              <a:rPr lang="ru-RU" sz="1600" spc="-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50" dirty="0" err="1">
                <a:solidFill>
                  <a:srgbClr val="616161"/>
                </a:solidFill>
                <a:latin typeface="Trebuchet MS"/>
                <a:cs typeface="Trebuchet MS"/>
              </a:rPr>
              <a:t>орналасқан</a:t>
            </a:r>
            <a:r>
              <a:rPr lang="ru-RU" sz="1600" spc="-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50" dirty="0" err="1">
                <a:solidFill>
                  <a:srgbClr val="616161"/>
                </a:solidFill>
                <a:latin typeface="Trebuchet MS"/>
                <a:cs typeface="Trebuchet MS"/>
              </a:rPr>
              <a:t>заттар</a:t>
            </a:r>
            <a:r>
              <a:rPr lang="ru-RU" sz="1600" spc="-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50" dirty="0" err="1">
                <a:solidFill>
                  <a:srgbClr val="616161"/>
                </a:solidFill>
                <a:latin typeface="Trebuchet MS"/>
                <a:cs typeface="Trebuchet MS"/>
              </a:rPr>
              <a:t>соншалықты</a:t>
            </a:r>
            <a:r>
              <a:rPr lang="ru-RU" sz="1600" spc="-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50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lang="ru-RU" sz="1600" spc="-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50" dirty="0" err="1">
                <a:solidFill>
                  <a:srgbClr val="616161"/>
                </a:solidFill>
                <a:latin typeface="Trebuchet MS"/>
                <a:cs typeface="Trebuchet MS"/>
              </a:rPr>
              <a:t>емес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sz="1600" dirty="0">
              <a:latin typeface="Trebuchet MS"/>
              <a:cs typeface="Trebuchet MS"/>
            </a:endParaRPr>
          </a:p>
          <a:p>
            <a:pPr marL="379095" indent="-366395">
              <a:lnSpc>
                <a:spcPct val="100000"/>
              </a:lnSpc>
              <a:spcBef>
                <a:spcPts val="1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«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Жақын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»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косинусты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сипаттаудың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көптеген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u="sng" spc="-35" dirty="0" err="1">
                <a:solidFill>
                  <a:srgbClr val="FF0000"/>
                </a:solidFill>
                <a:latin typeface="Trebuchet MS"/>
                <a:cs typeface="Trebuchet MS"/>
              </a:rPr>
              <a:t>әртүрлі</a:t>
            </a:r>
            <a:r>
              <a:rPr lang="ru-RU" sz="1600" u="sng" spc="-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600" u="sng" spc="-35" dirty="0" err="1">
                <a:solidFill>
                  <a:srgbClr val="FF0000"/>
                </a:solidFill>
                <a:latin typeface="Trebuchet MS"/>
                <a:cs typeface="Trebuchet MS"/>
              </a:rPr>
              <a:t>тәсілдері</a:t>
            </a:r>
            <a:r>
              <a:rPr lang="ru-RU" sz="1600" u="sng" spc="-3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бар</a:t>
            </a:r>
          </a:p>
          <a:p>
            <a:pPr marL="379095" indent="-366395">
              <a:lnSpc>
                <a:spcPct val="100000"/>
              </a:lnSpc>
              <a:spcBef>
                <a:spcPts val="1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қашықтық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немесе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масштабталған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векторлардағы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нүктелік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көбейтінді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)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ең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көп</a:t>
            </a:r>
            <a:r>
              <a:rPr lang="ru-RU" sz="16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таралған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sz="1600" dirty="0">
              <a:latin typeface="Trebuchet MS"/>
              <a:cs typeface="Trebuchet MS"/>
            </a:endParaRPr>
          </a:p>
          <a:p>
            <a:pPr marL="379095" marR="377825" indent="-367030">
              <a:lnSpc>
                <a:spcPct val="105000"/>
              </a:lnSpc>
              <a:buFont typeface="Arial MT"/>
              <a:buChar char="●"/>
              <a:tabLst>
                <a:tab pos="379095" algn="l"/>
              </a:tabLst>
            </a:pP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Қорытынды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: «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ұқсастық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туралы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қорытынды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» 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векторлық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кеңістіктегі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 «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жай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» 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жақын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көршіні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іздеу</a:t>
            </a:r>
            <a:endParaRPr sz="16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35"/>
              </a:spcBef>
            </a:pPr>
            <a:r>
              <a:rPr lang="en-US" b="1" dirty="0">
                <a:latin typeface="Trebuchet MS"/>
                <a:cs typeface="Trebuchet MS"/>
              </a:rPr>
              <a:t>Cosine Similarity</a:t>
            </a:r>
            <a:r>
              <a:rPr lang="en-US" sz="1600" dirty="0">
                <a:latin typeface="Trebuchet MS"/>
                <a:cs typeface="Trebuchet MS"/>
              </a:rPr>
              <a:t>:</a:t>
            </a:r>
            <a:endParaRPr sz="1600" dirty="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Dot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5" dirty="0" err="1"/>
              <a:t>Түйсік</a:t>
            </a:r>
            <a:r>
              <a:rPr lang="ru-RU" spc="-105" dirty="0"/>
              <a:t>: (</a:t>
            </a:r>
            <a:r>
              <a:rPr lang="ru-RU" spc="-105" dirty="0" err="1"/>
              <a:t>негізгі</a:t>
            </a:r>
            <a:r>
              <a:rPr lang="ru-RU" spc="-105" dirty="0"/>
              <a:t>) </a:t>
            </a:r>
            <a:r>
              <a:rPr lang="en-US" spc="-105" dirty="0" err="1"/>
              <a:t>recSys</a:t>
            </a:r>
            <a:r>
              <a:rPr lang="en-US" spc="-105" dirty="0"/>
              <a:t> GPS </a:t>
            </a:r>
            <a:r>
              <a:rPr lang="ru-RU" spc="-105" dirty="0"/>
              <a:t>навигаторы </a:t>
            </a:r>
            <a:r>
              <a:rPr lang="ru-RU" spc="-105" dirty="0" err="1"/>
              <a:t>сияқты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84724" y="1175208"/>
            <a:ext cx="4034869" cy="114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Фильмді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ұсыну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жүйелерін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қарастырыңыз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пайдаланушы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элементінің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жағдайы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)</a:t>
            </a:r>
          </a:p>
          <a:p>
            <a:pPr marL="298450" marR="5080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1-қадам: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фильмдерді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қолайлы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кеңістікте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көрсетіңіз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02638" y="1812536"/>
            <a:ext cx="3227070" cy="2710815"/>
            <a:chOff x="5102638" y="1812536"/>
            <a:chExt cx="3227070" cy="2710815"/>
          </a:xfrm>
        </p:grpSpPr>
        <p:sp>
          <p:nvSpPr>
            <p:cNvPr id="5" name="object 5"/>
            <p:cNvSpPr/>
            <p:nvPr/>
          </p:nvSpPr>
          <p:spPr>
            <a:xfrm>
              <a:off x="5164124" y="4461349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1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0987" y="4399863"/>
              <a:ext cx="158250" cy="1229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64124" y="1956500"/>
              <a:ext cx="0" cy="2505075"/>
            </a:xfrm>
            <a:custGeom>
              <a:avLst/>
              <a:gdLst/>
              <a:ahLst/>
              <a:cxnLst/>
              <a:rect l="l" t="t" r="r" b="b"/>
              <a:pathLst>
                <a:path h="2505075">
                  <a:moveTo>
                    <a:pt x="0" y="25048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2638" y="1812536"/>
              <a:ext cx="122971" cy="1582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40188" y="4511287"/>
            <a:ext cx="522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Action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4287" y="2767866"/>
            <a:ext cx="242570" cy="710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70"/>
              </a:lnSpc>
            </a:pPr>
            <a:r>
              <a:rPr sz="1400" spc="-10" dirty="0">
                <a:latin typeface="Trebuchet MS"/>
                <a:cs typeface="Trebuchet MS"/>
              </a:rPr>
              <a:t>Violence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31050" y="1910050"/>
            <a:ext cx="1332230" cy="2417445"/>
            <a:chOff x="6731050" y="1910050"/>
            <a:chExt cx="1332230" cy="24174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2849" y="3191820"/>
              <a:ext cx="510374" cy="7538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1627" y="1910050"/>
              <a:ext cx="510376" cy="7660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1050" y="3568429"/>
              <a:ext cx="510374" cy="758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5" dirty="0" err="1"/>
              <a:t>Түйсік</a:t>
            </a:r>
            <a:r>
              <a:rPr lang="ru-RU" spc="-105" dirty="0"/>
              <a:t>: (</a:t>
            </a:r>
            <a:r>
              <a:rPr lang="ru-RU" spc="-105" dirty="0" err="1"/>
              <a:t>негізгі</a:t>
            </a:r>
            <a:r>
              <a:rPr lang="ru-RU" spc="-105" dirty="0"/>
              <a:t>) </a:t>
            </a:r>
            <a:r>
              <a:rPr lang="en-US" spc="-105" dirty="0" err="1"/>
              <a:t>recSys</a:t>
            </a:r>
            <a:r>
              <a:rPr lang="en-US" spc="-105" dirty="0"/>
              <a:t> GPS </a:t>
            </a:r>
            <a:r>
              <a:rPr lang="ru-RU" spc="-105" dirty="0"/>
              <a:t>навигаторы </a:t>
            </a:r>
            <a:r>
              <a:rPr lang="ru-RU" spc="-105" dirty="0" err="1"/>
              <a:t>сияқты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84725" y="1175208"/>
            <a:ext cx="3958590" cy="19388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8625">
              <a:lnSpc>
                <a:spcPct val="114999"/>
              </a:lnSpc>
              <a:spcBef>
                <a:spcPts val="100"/>
              </a:spcBef>
            </a:pPr>
            <a:r>
              <a:rPr lang="ru-RU" sz="1400" dirty="0" err="1">
                <a:latin typeface="Trebuchet MS"/>
                <a:cs typeface="Trebuchet MS"/>
              </a:rPr>
              <a:t>Фильмді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ұсыну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жүйелерін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қарастырыңыз</a:t>
            </a:r>
            <a:r>
              <a:rPr lang="ru-RU" sz="1400" dirty="0">
                <a:latin typeface="Trebuchet MS"/>
                <a:cs typeface="Trebuchet MS"/>
              </a:rPr>
              <a:t> (</a:t>
            </a:r>
            <a:r>
              <a:rPr lang="ru-RU" sz="1400" dirty="0" err="1">
                <a:latin typeface="Trebuchet MS"/>
                <a:cs typeface="Trebuchet MS"/>
              </a:rPr>
              <a:t>пайдаланушы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элементінің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жағдайы</a:t>
            </a:r>
            <a:r>
              <a:rPr lang="ru-RU" sz="1400" dirty="0">
                <a:latin typeface="Trebuchet MS"/>
                <a:cs typeface="Trebuchet MS"/>
              </a:rPr>
              <a:t>)</a:t>
            </a:r>
          </a:p>
          <a:p>
            <a:pPr marL="298450" marR="4286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Trebuchet MS"/>
                <a:cs typeface="Trebuchet MS"/>
              </a:rPr>
              <a:t>1-қадам: </a:t>
            </a:r>
            <a:r>
              <a:rPr lang="ru-RU" sz="1600" dirty="0" err="1">
                <a:latin typeface="Trebuchet MS"/>
                <a:cs typeface="Trebuchet MS"/>
              </a:rPr>
              <a:t>фильмдерді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қолайлы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кеңістікте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көрсетіңіз</a:t>
            </a:r>
            <a:endParaRPr lang="ru-RU" sz="1600" dirty="0">
              <a:latin typeface="Trebuchet MS"/>
              <a:cs typeface="Trebuchet MS"/>
            </a:endParaRPr>
          </a:p>
          <a:p>
            <a:pPr marL="298450" marR="4286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Trebuchet MS"/>
                <a:cs typeface="Trebuchet MS"/>
              </a:rPr>
              <a:t>2-қадам: </a:t>
            </a:r>
            <a:r>
              <a:rPr lang="ru-RU" sz="1600" dirty="0" err="1">
                <a:latin typeface="Trebuchet MS"/>
                <a:cs typeface="Trebuchet MS"/>
              </a:rPr>
              <a:t>пайдаланушы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орнын</a:t>
            </a:r>
            <a:r>
              <a:rPr lang="ru-RU" sz="1600" dirty="0">
                <a:latin typeface="Trebuchet MS"/>
                <a:cs typeface="Trebuchet MS"/>
              </a:rPr>
              <a:t> </a:t>
            </a:r>
            <a:r>
              <a:rPr lang="ru-RU" sz="1600" dirty="0" err="1">
                <a:latin typeface="Trebuchet MS"/>
                <a:cs typeface="Trebuchet MS"/>
              </a:rPr>
              <a:t>көрсетіңіз</a:t>
            </a:r>
            <a:r>
              <a:rPr lang="en-US" sz="1600" dirty="0"/>
              <a:t> </a:t>
            </a:r>
            <a:r>
              <a:rPr lang="ru-RU" sz="1600" dirty="0" err="1">
                <a:latin typeface="Trebuchet MS"/>
                <a:cs typeface="Trebuchet MS"/>
              </a:rPr>
              <a:t>кеңістікте</a:t>
            </a:r>
            <a:endParaRPr lang="ru-RU" sz="1600" dirty="0">
              <a:latin typeface="Trebuchet MS"/>
              <a:cs typeface="Trebuchet MS"/>
            </a:endParaRPr>
          </a:p>
          <a:p>
            <a:pPr marL="12700" marR="428625">
              <a:lnSpc>
                <a:spcPct val="114999"/>
              </a:lnSpc>
              <a:spcBef>
                <a:spcPts val="100"/>
              </a:spcBef>
            </a:pPr>
            <a:r>
              <a:rPr lang="en-US" sz="1600" dirty="0">
                <a:latin typeface="Trebuchet MS"/>
                <a:cs typeface="Trebuchet MS"/>
              </a:rPr>
              <a:t>	</a:t>
            </a:r>
            <a:r>
              <a:rPr lang="ru-RU" sz="1050" dirty="0" err="1">
                <a:latin typeface="Trebuchet MS"/>
                <a:cs typeface="Trebuchet MS"/>
              </a:rPr>
              <a:t>Мысалы</a:t>
            </a:r>
            <a:r>
              <a:rPr lang="ru-RU" sz="1050" dirty="0">
                <a:latin typeface="Trebuchet MS"/>
                <a:cs typeface="Trebuchet MS"/>
              </a:rPr>
              <a:t>, </a:t>
            </a:r>
            <a:r>
              <a:rPr lang="ru-RU" sz="1050" dirty="0" err="1">
                <a:latin typeface="Trebuchet MS"/>
                <a:cs typeface="Trebuchet MS"/>
              </a:rPr>
              <a:t>Джакопо</a:t>
            </a:r>
            <a:r>
              <a:rPr lang="ru-RU" sz="1050" dirty="0">
                <a:latin typeface="Trebuchet MS"/>
                <a:cs typeface="Trebuchet MS"/>
              </a:rPr>
              <a:t> «</a:t>
            </a:r>
            <a:r>
              <a:rPr lang="ru-RU" sz="1050" dirty="0" err="1">
                <a:latin typeface="Trebuchet MS"/>
                <a:cs typeface="Trebuchet MS"/>
              </a:rPr>
              <a:t>соңғы</a:t>
            </a:r>
            <a:r>
              <a:rPr lang="ru-RU" sz="1050" dirty="0">
                <a:latin typeface="Trebuchet MS"/>
                <a:cs typeface="Trebuchet MS"/>
              </a:rPr>
              <a:t> </a:t>
            </a:r>
            <a:r>
              <a:rPr lang="ru-RU" sz="1050" dirty="0" err="1">
                <a:latin typeface="Trebuchet MS"/>
                <a:cs typeface="Trebuchet MS"/>
              </a:rPr>
              <a:t>фильмі</a:t>
            </a:r>
            <a:r>
              <a:rPr lang="ru-RU" sz="1050" dirty="0">
                <a:latin typeface="Trebuchet MS"/>
                <a:cs typeface="Trebuchet MS"/>
              </a:rPr>
              <a:t> </a:t>
            </a:r>
            <a:r>
              <a:rPr lang="ru-RU" sz="1050" dirty="0" err="1">
                <a:latin typeface="Trebuchet MS"/>
                <a:cs typeface="Trebuchet MS"/>
              </a:rPr>
              <a:t>қайда</a:t>
            </a:r>
            <a:r>
              <a:rPr lang="ru-RU" sz="1050" dirty="0">
                <a:latin typeface="Trebuchet MS"/>
                <a:cs typeface="Trebuchet MS"/>
              </a:rPr>
              <a:t>»</a:t>
            </a:r>
            <a:endParaRPr sz="16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02638" y="1812536"/>
            <a:ext cx="3227070" cy="2710815"/>
            <a:chOff x="5102638" y="1812536"/>
            <a:chExt cx="3227070" cy="2710815"/>
          </a:xfrm>
        </p:grpSpPr>
        <p:sp>
          <p:nvSpPr>
            <p:cNvPr id="5" name="object 5"/>
            <p:cNvSpPr/>
            <p:nvPr/>
          </p:nvSpPr>
          <p:spPr>
            <a:xfrm>
              <a:off x="5164124" y="4461349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1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0987" y="4399863"/>
              <a:ext cx="158250" cy="1229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64124" y="1956500"/>
              <a:ext cx="0" cy="2505075"/>
            </a:xfrm>
            <a:custGeom>
              <a:avLst/>
              <a:gdLst/>
              <a:ahLst/>
              <a:cxnLst/>
              <a:rect l="l" t="t" r="r" b="b"/>
              <a:pathLst>
                <a:path h="2505075">
                  <a:moveTo>
                    <a:pt x="0" y="25048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2638" y="1812536"/>
              <a:ext cx="122971" cy="1582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40188" y="4511287"/>
            <a:ext cx="522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Action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4287" y="2767866"/>
            <a:ext cx="242570" cy="710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70"/>
              </a:lnSpc>
            </a:pPr>
            <a:r>
              <a:rPr sz="1400" spc="-10" dirty="0">
                <a:latin typeface="Trebuchet MS"/>
                <a:cs typeface="Trebuchet MS"/>
              </a:rPr>
              <a:t>Violence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83224" y="1910050"/>
            <a:ext cx="4580255" cy="2792095"/>
            <a:chOff x="3483224" y="1910050"/>
            <a:chExt cx="4580255" cy="279209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2849" y="3191820"/>
              <a:ext cx="510374" cy="7538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1627" y="1910050"/>
              <a:ext cx="510376" cy="7660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1050" y="3568429"/>
              <a:ext cx="510374" cy="7587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2275" y="3861875"/>
              <a:ext cx="821099" cy="8209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92749" y="3852224"/>
              <a:ext cx="840740" cy="840740"/>
            </a:xfrm>
            <a:custGeom>
              <a:avLst/>
              <a:gdLst/>
              <a:ahLst/>
              <a:cxnLst/>
              <a:rect l="l" t="t" r="r" b="b"/>
              <a:pathLst>
                <a:path w="840739" h="840739">
                  <a:moveTo>
                    <a:pt x="0" y="420074"/>
                  </a:moveTo>
                  <a:lnTo>
                    <a:pt x="2826" y="371085"/>
                  </a:lnTo>
                  <a:lnTo>
                    <a:pt x="11094" y="323755"/>
                  </a:lnTo>
                  <a:lnTo>
                    <a:pt x="24489" y="278400"/>
                  </a:lnTo>
                  <a:lnTo>
                    <a:pt x="42696" y="235336"/>
                  </a:lnTo>
                  <a:lnTo>
                    <a:pt x="65400" y="194877"/>
                  </a:lnTo>
                  <a:lnTo>
                    <a:pt x="92285" y="157339"/>
                  </a:lnTo>
                  <a:lnTo>
                    <a:pt x="123037" y="123037"/>
                  </a:lnTo>
                  <a:lnTo>
                    <a:pt x="157339" y="92285"/>
                  </a:lnTo>
                  <a:lnTo>
                    <a:pt x="194877" y="65400"/>
                  </a:lnTo>
                  <a:lnTo>
                    <a:pt x="235336" y="42696"/>
                  </a:lnTo>
                  <a:lnTo>
                    <a:pt x="278400" y="24489"/>
                  </a:lnTo>
                  <a:lnTo>
                    <a:pt x="323755" y="11094"/>
                  </a:lnTo>
                  <a:lnTo>
                    <a:pt x="371085" y="2826"/>
                  </a:lnTo>
                  <a:lnTo>
                    <a:pt x="420074" y="0"/>
                  </a:lnTo>
                  <a:lnTo>
                    <a:pt x="467474" y="2681"/>
                  </a:lnTo>
                  <a:lnTo>
                    <a:pt x="513904" y="10611"/>
                  </a:lnTo>
                  <a:lnTo>
                    <a:pt x="558952" y="23620"/>
                  </a:lnTo>
                  <a:lnTo>
                    <a:pt x="602209" y="41537"/>
                  </a:lnTo>
                  <a:lnTo>
                    <a:pt x="643262" y="64193"/>
                  </a:lnTo>
                  <a:lnTo>
                    <a:pt x="681700" y="91416"/>
                  </a:lnTo>
                  <a:lnTo>
                    <a:pt x="717112" y="123036"/>
                  </a:lnTo>
                  <a:lnTo>
                    <a:pt x="748733" y="158449"/>
                  </a:lnTo>
                  <a:lnTo>
                    <a:pt x="775956" y="196887"/>
                  </a:lnTo>
                  <a:lnTo>
                    <a:pt x="798612" y="237940"/>
                  </a:lnTo>
                  <a:lnTo>
                    <a:pt x="816529" y="281197"/>
                  </a:lnTo>
                  <a:lnTo>
                    <a:pt x="829538" y="326245"/>
                  </a:lnTo>
                  <a:lnTo>
                    <a:pt x="837468" y="372675"/>
                  </a:lnTo>
                  <a:lnTo>
                    <a:pt x="840149" y="420074"/>
                  </a:lnTo>
                  <a:lnTo>
                    <a:pt x="837323" y="469064"/>
                  </a:lnTo>
                  <a:lnTo>
                    <a:pt x="829055" y="516394"/>
                  </a:lnTo>
                  <a:lnTo>
                    <a:pt x="815660" y="561749"/>
                  </a:lnTo>
                  <a:lnTo>
                    <a:pt x="797453" y="604813"/>
                  </a:lnTo>
                  <a:lnTo>
                    <a:pt x="774749" y="645272"/>
                  </a:lnTo>
                  <a:lnTo>
                    <a:pt x="747864" y="682810"/>
                  </a:lnTo>
                  <a:lnTo>
                    <a:pt x="717112" y="717112"/>
                  </a:lnTo>
                  <a:lnTo>
                    <a:pt x="682810" y="747864"/>
                  </a:lnTo>
                  <a:lnTo>
                    <a:pt x="645272" y="774749"/>
                  </a:lnTo>
                  <a:lnTo>
                    <a:pt x="604813" y="797453"/>
                  </a:lnTo>
                  <a:lnTo>
                    <a:pt x="561748" y="815660"/>
                  </a:lnTo>
                  <a:lnTo>
                    <a:pt x="516394" y="829055"/>
                  </a:lnTo>
                  <a:lnTo>
                    <a:pt x="469064" y="837323"/>
                  </a:lnTo>
                  <a:lnTo>
                    <a:pt x="420074" y="840149"/>
                  </a:lnTo>
                  <a:lnTo>
                    <a:pt x="371085" y="837323"/>
                  </a:lnTo>
                  <a:lnTo>
                    <a:pt x="323755" y="829055"/>
                  </a:lnTo>
                  <a:lnTo>
                    <a:pt x="278400" y="815660"/>
                  </a:lnTo>
                  <a:lnTo>
                    <a:pt x="235336" y="797453"/>
                  </a:lnTo>
                  <a:lnTo>
                    <a:pt x="194877" y="774749"/>
                  </a:lnTo>
                  <a:lnTo>
                    <a:pt x="157339" y="747864"/>
                  </a:lnTo>
                  <a:lnTo>
                    <a:pt x="123037" y="717112"/>
                  </a:lnTo>
                  <a:lnTo>
                    <a:pt x="92285" y="682810"/>
                  </a:lnTo>
                  <a:lnTo>
                    <a:pt x="65400" y="645272"/>
                  </a:lnTo>
                  <a:lnTo>
                    <a:pt x="42696" y="604813"/>
                  </a:lnTo>
                  <a:lnTo>
                    <a:pt x="24489" y="561749"/>
                  </a:lnTo>
                  <a:lnTo>
                    <a:pt x="11094" y="516394"/>
                  </a:lnTo>
                  <a:lnTo>
                    <a:pt x="2826" y="469064"/>
                  </a:lnTo>
                  <a:lnTo>
                    <a:pt x="0" y="420074"/>
                  </a:lnTo>
                  <a:close/>
                </a:path>
              </a:pathLst>
            </a:custGeom>
            <a:ln w="19049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05235" y="2196114"/>
              <a:ext cx="510374" cy="7512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95709" y="2186589"/>
              <a:ext cx="529590" cy="770890"/>
            </a:xfrm>
            <a:custGeom>
              <a:avLst/>
              <a:gdLst/>
              <a:ahLst/>
              <a:cxnLst/>
              <a:rect l="l" t="t" r="r" b="b"/>
              <a:pathLst>
                <a:path w="529590" h="770889">
                  <a:moveTo>
                    <a:pt x="0" y="0"/>
                  </a:moveTo>
                  <a:lnTo>
                    <a:pt x="529424" y="0"/>
                  </a:lnTo>
                  <a:lnTo>
                    <a:pt x="529424" y="770322"/>
                  </a:lnTo>
                  <a:lnTo>
                    <a:pt x="0" y="77032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323374" y="2677290"/>
              <a:ext cx="2047239" cy="1595120"/>
            </a:xfrm>
            <a:custGeom>
              <a:avLst/>
              <a:gdLst/>
              <a:ahLst/>
              <a:cxnLst/>
              <a:rect l="l" t="t" r="r" b="b"/>
              <a:pathLst>
                <a:path w="2047239" h="1595120">
                  <a:moveTo>
                    <a:pt x="0" y="1595009"/>
                  </a:moveTo>
                  <a:lnTo>
                    <a:pt x="2046666" y="0"/>
                  </a:lnTo>
                </a:path>
              </a:pathLst>
            </a:custGeom>
            <a:ln w="28574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6741" y="2583290"/>
              <a:ext cx="159871" cy="145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5" dirty="0" err="1"/>
              <a:t>Түйсік</a:t>
            </a:r>
            <a:r>
              <a:rPr lang="ru-RU" spc="-105" dirty="0"/>
              <a:t>: (</a:t>
            </a:r>
            <a:r>
              <a:rPr lang="ru-RU" spc="-105" dirty="0" err="1"/>
              <a:t>негізгі</a:t>
            </a:r>
            <a:r>
              <a:rPr lang="ru-RU" spc="-105" dirty="0"/>
              <a:t>) </a:t>
            </a:r>
            <a:r>
              <a:rPr lang="en-US" spc="-105" dirty="0" err="1"/>
              <a:t>recSys</a:t>
            </a:r>
            <a:r>
              <a:rPr lang="en-US" spc="-105" dirty="0"/>
              <a:t> GPS </a:t>
            </a:r>
            <a:r>
              <a:rPr lang="ru-RU" spc="-105" dirty="0"/>
              <a:t>навигаторы </a:t>
            </a:r>
            <a:r>
              <a:rPr lang="ru-RU" spc="-105" dirty="0" err="1"/>
              <a:t>сияқты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84725" y="1175208"/>
            <a:ext cx="3958590" cy="31606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8625">
              <a:lnSpc>
                <a:spcPct val="114999"/>
              </a:lnSpc>
              <a:spcBef>
                <a:spcPts val="100"/>
              </a:spcBef>
            </a:pPr>
            <a:r>
              <a:rPr lang="ru-RU" sz="1600" dirty="0" err="1"/>
              <a:t>Фильмді</a:t>
            </a:r>
            <a:r>
              <a:rPr lang="ru-RU" sz="1600" dirty="0"/>
              <a:t> </a:t>
            </a:r>
            <a:r>
              <a:rPr lang="ru-RU" sz="1600" dirty="0" err="1"/>
              <a:t>ұсыну</a:t>
            </a:r>
            <a:r>
              <a:rPr lang="ru-RU" sz="1600" dirty="0"/>
              <a:t> </a:t>
            </a:r>
            <a:r>
              <a:rPr lang="ru-RU" sz="1600" dirty="0" err="1"/>
              <a:t>жүйелерін</a:t>
            </a:r>
            <a:r>
              <a:rPr lang="ru-RU" sz="1600" dirty="0"/>
              <a:t> </a:t>
            </a:r>
            <a:r>
              <a:rPr lang="ru-RU" sz="1600" dirty="0" err="1"/>
              <a:t>қарастырыңыз</a:t>
            </a:r>
            <a:r>
              <a:rPr lang="ru-RU" sz="1600" dirty="0"/>
              <a:t> (</a:t>
            </a:r>
            <a:r>
              <a:rPr lang="ru-RU" sz="1600" dirty="0" err="1"/>
              <a:t>пайдаланушы</a:t>
            </a:r>
            <a:r>
              <a:rPr lang="ru-RU" sz="1600" dirty="0"/>
              <a:t> </a:t>
            </a:r>
            <a:r>
              <a:rPr lang="ru-RU" sz="1600" dirty="0" err="1"/>
              <a:t>элементінің</a:t>
            </a:r>
            <a:r>
              <a:rPr lang="ru-RU" sz="1600" dirty="0"/>
              <a:t> </a:t>
            </a:r>
            <a:r>
              <a:rPr lang="ru-RU" sz="1600" dirty="0" err="1"/>
              <a:t>жағдайы</a:t>
            </a:r>
            <a:r>
              <a:rPr lang="ru-RU" sz="1600" dirty="0"/>
              <a:t>)</a:t>
            </a:r>
          </a:p>
          <a:p>
            <a:pPr marL="298450" marR="4286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1-қадам: </a:t>
            </a:r>
            <a:r>
              <a:rPr lang="ru-RU" sz="1600" dirty="0" err="1"/>
              <a:t>фильмдерді</a:t>
            </a:r>
            <a:r>
              <a:rPr lang="ru-RU" sz="1600" dirty="0"/>
              <a:t> </a:t>
            </a:r>
            <a:r>
              <a:rPr lang="ru-RU" sz="1600" dirty="0" err="1"/>
              <a:t>қолайлы</a:t>
            </a:r>
            <a:r>
              <a:rPr lang="ru-RU" sz="1600" dirty="0"/>
              <a:t> </a:t>
            </a:r>
            <a:r>
              <a:rPr lang="ru-RU" sz="1600" dirty="0" err="1"/>
              <a:t>кеңістікте</a:t>
            </a:r>
            <a:r>
              <a:rPr lang="ru-RU" sz="1600" dirty="0"/>
              <a:t> </a:t>
            </a:r>
            <a:r>
              <a:rPr lang="ru-RU" sz="1600" dirty="0" err="1"/>
              <a:t>көрсетіңіз</a:t>
            </a:r>
            <a:endParaRPr lang="ru-RU" sz="1600" dirty="0"/>
          </a:p>
          <a:p>
            <a:pPr marL="298450" marR="4286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2-қадам: </a:t>
            </a:r>
            <a:r>
              <a:rPr lang="ru-RU" sz="1600" dirty="0" err="1"/>
              <a:t>пайдаланушы</a:t>
            </a:r>
            <a:r>
              <a:rPr lang="ru-RU" sz="1600" dirty="0"/>
              <a:t> </a:t>
            </a:r>
            <a:r>
              <a:rPr lang="ru-RU" sz="1600" dirty="0" err="1"/>
              <a:t>орнын</a:t>
            </a:r>
            <a:r>
              <a:rPr lang="ru-RU" sz="1600" dirty="0"/>
              <a:t> </a:t>
            </a:r>
            <a:r>
              <a:rPr lang="ru-RU" sz="1600" dirty="0" err="1"/>
              <a:t>көрсетіңіз</a:t>
            </a:r>
            <a:endParaRPr lang="ru-RU" sz="1600" dirty="0"/>
          </a:p>
          <a:p>
            <a:pPr marL="298450" marR="4286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 err="1"/>
              <a:t>кеңістікте</a:t>
            </a:r>
            <a:endParaRPr lang="ru-RU" sz="1600" dirty="0"/>
          </a:p>
          <a:p>
            <a:pPr marL="298450" marR="4286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ru-RU" sz="1600" dirty="0"/>
              <a:t>3-қадам: </a:t>
            </a:r>
            <a:r>
              <a:rPr lang="ru-RU" sz="1600" dirty="0" err="1"/>
              <a:t>пайдаланушыға</a:t>
            </a:r>
            <a:r>
              <a:rPr lang="ru-RU" sz="1600" dirty="0"/>
              <a:t> </a:t>
            </a:r>
            <a:r>
              <a:rPr lang="ru-RU" sz="1600" dirty="0" err="1"/>
              <a:t>ең</a:t>
            </a:r>
            <a:r>
              <a:rPr lang="ru-RU" sz="1600" dirty="0"/>
              <a:t> </a:t>
            </a:r>
            <a:r>
              <a:rPr lang="ru-RU" sz="1600" dirty="0" err="1"/>
              <a:t>жақын</a:t>
            </a:r>
            <a:r>
              <a:rPr lang="ru-RU" sz="1600" dirty="0"/>
              <a:t> </a:t>
            </a:r>
            <a:r>
              <a:rPr lang="en-US" sz="1600" dirty="0"/>
              <a:t>K </a:t>
            </a:r>
            <a:r>
              <a:rPr lang="ru-RU" sz="1600" dirty="0" err="1"/>
              <a:t>элементін</a:t>
            </a:r>
            <a:r>
              <a:rPr lang="ru-RU" sz="1600" dirty="0"/>
              <a:t> (</a:t>
            </a:r>
            <a:r>
              <a:rPr lang="en-US" sz="1600" dirty="0"/>
              <a:t>KNN </a:t>
            </a:r>
            <a:r>
              <a:rPr lang="ru-RU" sz="1600" dirty="0" err="1"/>
              <a:t>іздеу</a:t>
            </a:r>
            <a:r>
              <a:rPr lang="ru-RU" sz="1600" dirty="0"/>
              <a:t>) </a:t>
            </a:r>
            <a:r>
              <a:rPr lang="ru-RU" sz="1600" dirty="0" err="1"/>
              <a:t>ұсыныңыз</a:t>
            </a:r>
            <a:r>
              <a:rPr lang="ru-RU" sz="1600" dirty="0"/>
              <a:t>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102638" y="1812536"/>
            <a:ext cx="3227070" cy="2710815"/>
            <a:chOff x="5102638" y="1812536"/>
            <a:chExt cx="3227070" cy="2710815"/>
          </a:xfrm>
        </p:grpSpPr>
        <p:sp>
          <p:nvSpPr>
            <p:cNvPr id="5" name="object 5"/>
            <p:cNvSpPr/>
            <p:nvPr/>
          </p:nvSpPr>
          <p:spPr>
            <a:xfrm>
              <a:off x="5164124" y="4461349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1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0987" y="4399863"/>
              <a:ext cx="158250" cy="1229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64124" y="1956500"/>
              <a:ext cx="0" cy="2505075"/>
            </a:xfrm>
            <a:custGeom>
              <a:avLst/>
              <a:gdLst/>
              <a:ahLst/>
              <a:cxnLst/>
              <a:rect l="l" t="t" r="r" b="b"/>
              <a:pathLst>
                <a:path h="2505075">
                  <a:moveTo>
                    <a:pt x="0" y="25048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2638" y="1812536"/>
              <a:ext cx="122971" cy="1582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40188" y="4511287"/>
            <a:ext cx="522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Action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4287" y="2767866"/>
            <a:ext cx="242570" cy="710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70"/>
              </a:lnSpc>
            </a:pPr>
            <a:r>
              <a:rPr sz="1400" spc="-10" dirty="0">
                <a:latin typeface="Trebuchet MS"/>
                <a:cs typeface="Trebuchet MS"/>
              </a:rPr>
              <a:t>Violence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86185" y="1910050"/>
            <a:ext cx="1577340" cy="2417445"/>
            <a:chOff x="6486185" y="1910050"/>
            <a:chExt cx="1577340" cy="24174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2849" y="3191820"/>
              <a:ext cx="510374" cy="7538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1627" y="1910050"/>
              <a:ext cx="510376" cy="7660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1050" y="3568429"/>
              <a:ext cx="510374" cy="7587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5235" y="2196114"/>
              <a:ext cx="510374" cy="7512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95710" y="2186589"/>
              <a:ext cx="529590" cy="770890"/>
            </a:xfrm>
            <a:custGeom>
              <a:avLst/>
              <a:gdLst/>
              <a:ahLst/>
              <a:cxnLst/>
              <a:rect l="l" t="t" r="r" b="b"/>
              <a:pathLst>
                <a:path w="529590" h="770889">
                  <a:moveTo>
                    <a:pt x="0" y="0"/>
                  </a:moveTo>
                  <a:lnTo>
                    <a:pt x="529424" y="0"/>
                  </a:lnTo>
                  <a:lnTo>
                    <a:pt x="529424" y="770322"/>
                  </a:lnTo>
                  <a:lnTo>
                    <a:pt x="0" y="77032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5" dirty="0" err="1"/>
              <a:t>Түйсік</a:t>
            </a:r>
            <a:r>
              <a:rPr lang="ru-RU" spc="-105" dirty="0"/>
              <a:t>: (</a:t>
            </a:r>
            <a:r>
              <a:rPr lang="ru-RU" spc="-105" dirty="0" err="1"/>
              <a:t>негізгі</a:t>
            </a:r>
            <a:r>
              <a:rPr lang="ru-RU" spc="-105" dirty="0"/>
              <a:t>) </a:t>
            </a:r>
            <a:r>
              <a:rPr lang="en-US" spc="-105" dirty="0" err="1"/>
              <a:t>recSys</a:t>
            </a:r>
            <a:r>
              <a:rPr lang="en-US" spc="-105" dirty="0"/>
              <a:t> GPS </a:t>
            </a:r>
            <a:r>
              <a:rPr lang="ru-RU" spc="-105" dirty="0"/>
              <a:t>навигаторы </a:t>
            </a:r>
            <a:r>
              <a:rPr lang="ru-RU" spc="-105" dirty="0" err="1"/>
              <a:t>сияқты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384725" y="1218413"/>
            <a:ext cx="4045585" cy="2446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Нақты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өмірлік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мысалды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қарастырайық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endParaRPr lang="ru-RU" sz="140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lang="ru-RU" sz="1400" b="1" dirty="0" err="1">
                <a:solidFill>
                  <a:srgbClr val="616161"/>
                </a:solidFill>
                <a:latin typeface="Trebuchet MS"/>
                <a:cs typeface="Trebuchet MS"/>
              </a:rPr>
              <a:t>Түйсік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пайдаланушылардың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кеңістіктегі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орнын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білу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арқылы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бұл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жағдайда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Жер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)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олардың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қалауы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туралы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көп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айта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аламыз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  <a:endParaRPr lang="en-US" sz="140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endParaRPr lang="ru-RU" sz="140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lang="en-US" sz="1400" dirty="0" err="1">
                <a:solidFill>
                  <a:srgbClr val="FF0000"/>
                </a:solidFill>
                <a:latin typeface="Trebuchet MS"/>
                <a:cs typeface="Trebuchet MS"/>
              </a:rPr>
              <a:t>recSys</a:t>
            </a:r>
            <a:r>
              <a:rPr lang="en-US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құрудағы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табысымыздың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үлкен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бөлігі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біздің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кеңістіктегі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өкілдіктің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сапасына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байланысты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.</a:t>
            </a: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Пайдаланушылар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мен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элементтерді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векторларға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қалай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FF0000"/>
                </a:solidFill>
                <a:latin typeface="Trebuchet MS"/>
                <a:cs typeface="Trebuchet MS"/>
              </a:rPr>
              <a:t>салыстырамыз</a:t>
            </a:r>
            <a:r>
              <a:rPr lang="ru-RU" sz="1400" dirty="0">
                <a:solidFill>
                  <a:srgbClr val="FF0000"/>
                </a:solidFill>
                <a:latin typeface="Trebuchet MS"/>
                <a:cs typeface="Trebuchet MS"/>
              </a:rPr>
              <a:t>?</a:t>
            </a:r>
            <a:endParaRPr sz="1400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02638" y="1812536"/>
            <a:ext cx="3227070" cy="2710815"/>
            <a:chOff x="5102638" y="1812536"/>
            <a:chExt cx="3227070" cy="2710815"/>
          </a:xfrm>
        </p:grpSpPr>
        <p:sp>
          <p:nvSpPr>
            <p:cNvPr id="5" name="object 5"/>
            <p:cNvSpPr/>
            <p:nvPr/>
          </p:nvSpPr>
          <p:spPr>
            <a:xfrm>
              <a:off x="5164124" y="4461349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1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0987" y="4399863"/>
              <a:ext cx="158250" cy="12297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64124" y="1956500"/>
              <a:ext cx="0" cy="2505075"/>
            </a:xfrm>
            <a:custGeom>
              <a:avLst/>
              <a:gdLst/>
              <a:ahLst/>
              <a:cxnLst/>
              <a:rect l="l" t="t" r="r" b="b"/>
              <a:pathLst>
                <a:path h="2505075">
                  <a:moveTo>
                    <a:pt x="0" y="25048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2638" y="1812536"/>
              <a:ext cx="122971" cy="1582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440188" y="4511287"/>
            <a:ext cx="522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Action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4287" y="2767866"/>
            <a:ext cx="242570" cy="710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70"/>
              </a:lnSpc>
            </a:pPr>
            <a:r>
              <a:rPr sz="1400" spc="-10" dirty="0">
                <a:latin typeface="Trebuchet MS"/>
                <a:cs typeface="Trebuchet MS"/>
              </a:rPr>
              <a:t>Violence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86185" y="1910050"/>
            <a:ext cx="1577340" cy="2417445"/>
            <a:chOff x="6486185" y="1910050"/>
            <a:chExt cx="1577340" cy="241744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2849" y="3191820"/>
              <a:ext cx="510374" cy="7538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1627" y="1910050"/>
              <a:ext cx="510376" cy="7660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1050" y="3568429"/>
              <a:ext cx="510374" cy="7587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5235" y="2196114"/>
              <a:ext cx="510374" cy="75127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95710" y="2186589"/>
              <a:ext cx="529590" cy="770890"/>
            </a:xfrm>
            <a:custGeom>
              <a:avLst/>
              <a:gdLst/>
              <a:ahLst/>
              <a:cxnLst/>
              <a:rect l="l" t="t" r="r" b="b"/>
              <a:pathLst>
                <a:path w="529590" h="770889">
                  <a:moveTo>
                    <a:pt x="0" y="0"/>
                  </a:moveTo>
                  <a:lnTo>
                    <a:pt x="529424" y="0"/>
                  </a:lnTo>
                  <a:lnTo>
                    <a:pt x="529424" y="770322"/>
                  </a:lnTo>
                  <a:lnTo>
                    <a:pt x="0" y="77032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" dirty="0" err="1"/>
              <a:t>Өкілдіктер</a:t>
            </a:r>
            <a:r>
              <a:rPr lang="en-US" spc="-10" dirty="0"/>
              <a:t>(representations)</a:t>
            </a:r>
            <a:r>
              <a:rPr lang="ru-RU" spc="-10" dirty="0"/>
              <a:t> </a:t>
            </a:r>
            <a:r>
              <a:rPr lang="ru-RU" spc="-10" dirty="0" err="1"/>
              <a:t>және</a:t>
            </a:r>
            <a:r>
              <a:rPr lang="ru-RU" spc="-10" dirty="0"/>
              <a:t> </a:t>
            </a:r>
            <a:r>
              <a:rPr lang="ru-RU" spc="-10" dirty="0" err="1"/>
              <a:t>деректер</a:t>
            </a:r>
            <a:r>
              <a:rPr lang="ru-RU" spc="-10" dirty="0"/>
              <a:t> </a:t>
            </a:r>
            <a:r>
              <a:rPr lang="ru-RU" spc="-10" dirty="0" err="1"/>
              <a:t>көздері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196108"/>
            <a:ext cx="8238490" cy="394063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259"/>
              </a:spcBef>
              <a:buFont typeface="Arial MT"/>
              <a:buChar char="●"/>
              <a:tabLst>
                <a:tab pos="379095" algn="l"/>
              </a:tabLst>
            </a:pPr>
            <a:r>
              <a:rPr sz="1400" b="1" spc="-20" dirty="0">
                <a:solidFill>
                  <a:srgbClr val="616161"/>
                </a:solidFill>
                <a:latin typeface="Trebuchet MS"/>
                <a:cs typeface="Trebuchet MS"/>
              </a:rPr>
              <a:t>GOAL</a:t>
            </a:r>
            <a:r>
              <a:rPr sz="1400" spc="-2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5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400" spc="-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5" dirty="0" err="1">
                <a:solidFill>
                  <a:srgbClr val="616161"/>
                </a:solidFill>
                <a:latin typeface="Trebuchet MS"/>
                <a:cs typeface="Trebuchet MS"/>
              </a:rPr>
              <a:t>бейнелеу</a:t>
            </a:r>
            <a:r>
              <a:rPr lang="ru-RU" sz="1400" spc="-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5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кеңістігін</a:t>
            </a:r>
            <a:r>
              <a:rPr lang="ru-RU" sz="1400" spc="-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5" dirty="0" err="1">
                <a:solidFill>
                  <a:srgbClr val="616161"/>
                </a:solidFill>
                <a:latin typeface="Trebuchet MS"/>
                <a:cs typeface="Trebuchet MS"/>
              </a:rPr>
              <a:t>үйрену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  <a:endParaRPr sz="1400" dirty="0">
              <a:latin typeface="Trebuchet MS"/>
              <a:cs typeface="Trebuchet MS"/>
            </a:endParaRPr>
          </a:p>
          <a:p>
            <a:pPr marL="836294" marR="90805" lvl="1" indent="-336550">
              <a:lnSpc>
                <a:spcPct val="105000"/>
              </a:lnSpc>
              <a:spcBef>
                <a:spcPts val="40"/>
              </a:spcBef>
              <a:buFont typeface="Arial MT"/>
              <a:buChar char="○"/>
              <a:tabLst>
                <a:tab pos="836294" algn="l"/>
              </a:tabLst>
            </a:pP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«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»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–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бұл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шын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мәнінде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заттар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жақын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, ал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бір-бірінен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алыс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заттар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байланыссыз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болатын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  <a:p>
            <a:pPr marL="379095" marR="541020" indent="-367030">
              <a:lnSpc>
                <a:spcPts val="2270"/>
              </a:lnSpc>
              <a:spcBef>
                <a:spcPts val="5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адамдардан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400" spc="-35" dirty="0">
                <a:solidFill>
                  <a:srgbClr val="616161"/>
                </a:solidFill>
                <a:latin typeface="Trebuchet MS"/>
                <a:cs typeface="Trebuchet MS"/>
              </a:rPr>
              <a:t>Netflix-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тегі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барлық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фильмдер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әрекетке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қарсы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зорлық-зомбылыққа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комедияға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баға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беруін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сұрай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алатын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болсақ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та,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бұл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мүмкін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емес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. 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400" dirty="0">
              <a:latin typeface="Trebuchet MS"/>
              <a:cs typeface="Trebuchet MS"/>
            </a:endParaRPr>
          </a:p>
          <a:p>
            <a:pPr marL="836294" lvl="1" indent="-335915">
              <a:lnSpc>
                <a:spcPct val="100000"/>
              </a:lnSpc>
              <a:spcBef>
                <a:spcPts val="30"/>
              </a:spcBef>
              <a:buFont typeface="Arial MT"/>
              <a:buChar char="○"/>
              <a:tabLst>
                <a:tab pos="836294" algn="l"/>
              </a:tabLst>
            </a:pP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Бір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тонна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қолмен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жұмыс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мұны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400" spc="90" dirty="0">
                <a:solidFill>
                  <a:srgbClr val="616161"/>
                </a:solidFill>
                <a:latin typeface="Trebuchet MS"/>
                <a:cs typeface="Trebuchet MS"/>
              </a:rPr>
              <a:t>Amazon-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тағы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барлық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кітаптар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жасауды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елестетіп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көріңіз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!)</a:t>
            </a:r>
          </a:p>
          <a:p>
            <a:pPr marL="836294" lvl="1" indent="-335915">
              <a:lnSpc>
                <a:spcPct val="100000"/>
              </a:lnSpc>
              <a:spcBef>
                <a:spcPts val="30"/>
              </a:spcBef>
              <a:buFont typeface="Arial MT"/>
              <a:buChar char="○"/>
              <a:tabLst>
                <a:tab pos="836294" algn="l"/>
              </a:tabLst>
            </a:pP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Қай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жерде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тоқтайтынымыз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белгісіз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бізде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актерлерге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де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өлшем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болуы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керек пе?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Фильмнің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ұзақтығы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туралы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не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деуге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болады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?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Өндіріс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құны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туралы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не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деуге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болады</a:t>
            </a:r>
            <a:r>
              <a:rPr lang="ru-RU" sz="1400" spc="90" dirty="0">
                <a:solidFill>
                  <a:srgbClr val="616161"/>
                </a:solidFill>
                <a:latin typeface="Trebuchet MS"/>
                <a:cs typeface="Trebuchet MS"/>
              </a:rPr>
              <a:t>? </a:t>
            </a:r>
            <a:r>
              <a:rPr lang="ru-RU" sz="1400" spc="90" dirty="0" err="1">
                <a:solidFill>
                  <a:srgbClr val="616161"/>
                </a:solidFill>
                <a:latin typeface="Trebuchet MS"/>
                <a:cs typeface="Trebuchet MS"/>
              </a:rPr>
              <a:t>т.б</a:t>
            </a:r>
            <a:r>
              <a:rPr sz="1400" spc="-2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  <a:p>
            <a:pPr marL="366395" marR="751205" indent="-366395" algn="ctr">
              <a:lnSpc>
                <a:spcPct val="100000"/>
              </a:lnSpc>
              <a:spcBef>
                <a:spcPts val="65"/>
              </a:spcBef>
              <a:buFont typeface="Arial MT"/>
              <a:buChar char="●"/>
              <a:tabLst>
                <a:tab pos="366395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әдетте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оларды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ажыратамыз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b="1" spc="-35" dirty="0">
                <a:solidFill>
                  <a:srgbClr val="4BA173"/>
                </a:solidFill>
                <a:latin typeface="Trebuchet MS"/>
                <a:cs typeface="Trebuchet MS"/>
              </a:rPr>
              <a:t>content-</a:t>
            </a:r>
            <a:r>
              <a:rPr sz="1400" b="1" spc="-25" dirty="0">
                <a:solidFill>
                  <a:srgbClr val="4BA173"/>
                </a:solidFill>
                <a:latin typeface="Trebuchet MS"/>
                <a:cs typeface="Trebuchet MS"/>
              </a:rPr>
              <a:t>based</a:t>
            </a:r>
            <a:r>
              <a:rPr lang="en-US" sz="1400" b="1" spc="-25" dirty="0">
                <a:solidFill>
                  <a:srgbClr val="4BA173"/>
                </a:solidFill>
                <a:latin typeface="Trebuchet MS"/>
                <a:cs typeface="Trebuchet MS"/>
              </a:rPr>
              <a:t> (</a:t>
            </a:r>
            <a:r>
              <a:rPr lang="ru-RU" sz="1400" b="1" spc="-25" dirty="0" err="1">
                <a:solidFill>
                  <a:srgbClr val="4BA173"/>
                </a:solidFill>
                <a:latin typeface="Trebuchet MS"/>
                <a:cs typeface="Trebuchet MS"/>
              </a:rPr>
              <a:t>мазмұнға</a:t>
            </a:r>
            <a:r>
              <a:rPr lang="ru-RU" sz="1400" b="1" spc="-25" dirty="0">
                <a:solidFill>
                  <a:srgbClr val="4BA173"/>
                </a:solidFill>
                <a:latin typeface="Trebuchet MS"/>
                <a:cs typeface="Trebuchet MS"/>
              </a:rPr>
              <a:t> </a:t>
            </a:r>
            <a:r>
              <a:rPr lang="ru-RU" sz="1400" b="1" spc="-25" dirty="0" err="1">
                <a:solidFill>
                  <a:srgbClr val="4BA173"/>
                </a:solidFill>
                <a:latin typeface="Trebuchet MS"/>
                <a:cs typeface="Trebuchet MS"/>
              </a:rPr>
              <a:t>негізделген</a:t>
            </a:r>
            <a:r>
              <a:rPr lang="en-US" sz="1400" b="1" spc="-25" dirty="0">
                <a:solidFill>
                  <a:srgbClr val="4BA173"/>
                </a:solidFill>
                <a:latin typeface="Trebuchet MS"/>
                <a:cs typeface="Trebuchet MS"/>
              </a:rPr>
              <a:t>)</a:t>
            </a:r>
            <a:r>
              <a:rPr sz="1400" b="1" spc="-45" dirty="0">
                <a:solidFill>
                  <a:srgbClr val="4BA173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b="1" spc="-35" dirty="0">
                <a:solidFill>
                  <a:srgbClr val="4BA173"/>
                </a:solidFill>
                <a:latin typeface="Trebuchet MS"/>
                <a:cs typeface="Trebuchet MS"/>
              </a:rPr>
              <a:t>behavioral-</a:t>
            </a:r>
            <a:r>
              <a:rPr sz="1400" b="1" spc="-10" dirty="0">
                <a:solidFill>
                  <a:srgbClr val="4BA173"/>
                </a:solidFill>
                <a:latin typeface="Trebuchet MS"/>
                <a:cs typeface="Trebuchet MS"/>
              </a:rPr>
              <a:t>based</a:t>
            </a:r>
            <a:r>
              <a:rPr lang="en-US" sz="1400" b="1" spc="-10" dirty="0">
                <a:solidFill>
                  <a:srgbClr val="4BA173"/>
                </a:solidFill>
                <a:latin typeface="Trebuchet MS"/>
                <a:cs typeface="Trebuchet MS"/>
              </a:rPr>
              <a:t> (</a:t>
            </a:r>
            <a:r>
              <a:rPr lang="ru-RU" sz="1400" b="1" spc="-10" dirty="0" err="1">
                <a:solidFill>
                  <a:srgbClr val="4BA173"/>
                </a:solidFill>
                <a:latin typeface="Trebuchet MS"/>
                <a:cs typeface="Trebuchet MS"/>
              </a:rPr>
              <a:t>мінез-құлыққа</a:t>
            </a:r>
            <a:r>
              <a:rPr lang="ru-RU" sz="1400" b="1" spc="-10" dirty="0">
                <a:solidFill>
                  <a:srgbClr val="4BA173"/>
                </a:solidFill>
                <a:latin typeface="Trebuchet MS"/>
                <a:cs typeface="Trebuchet MS"/>
              </a:rPr>
              <a:t> </a:t>
            </a:r>
            <a:r>
              <a:rPr lang="ru-RU" sz="1400" b="1" spc="-10" dirty="0" err="1">
                <a:solidFill>
                  <a:srgbClr val="4BA173"/>
                </a:solidFill>
                <a:latin typeface="Trebuchet MS"/>
                <a:cs typeface="Trebuchet MS"/>
              </a:rPr>
              <a:t>негізделген</a:t>
            </a:r>
            <a:r>
              <a:rPr lang="en-US" sz="1400" b="1" spc="-10" dirty="0">
                <a:solidFill>
                  <a:srgbClr val="4BA173"/>
                </a:solidFill>
                <a:latin typeface="Trebuchet MS"/>
                <a:cs typeface="Trebuchet MS"/>
              </a:rPr>
              <a:t>)</a:t>
            </a:r>
            <a:endParaRPr sz="1400" dirty="0">
              <a:latin typeface="Trebuchet MS"/>
              <a:cs typeface="Trebuchet MS"/>
            </a:endParaRPr>
          </a:p>
          <a:p>
            <a:pPr marL="836294" marR="386715" lvl="1" indent="-336550">
              <a:lnSpc>
                <a:spcPct val="105000"/>
              </a:lnSpc>
              <a:spcBef>
                <a:spcPts val="40"/>
              </a:spcBef>
              <a:buFont typeface="Arial MT"/>
              <a:buChar char="○"/>
              <a:tabLst>
                <a:tab pos="836294" algn="l"/>
              </a:tabLst>
            </a:pP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Мазмұны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фильмнің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тақырыбын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сценарийін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суреттерін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жанрын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т.б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.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талдау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-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яғни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біздің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каталогтағы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бұл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элемент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туралы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не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білеміз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?</a:t>
            </a:r>
          </a:p>
          <a:p>
            <a:pPr marL="836294" marR="386715" lvl="1" indent="-336550">
              <a:lnSpc>
                <a:spcPct val="105000"/>
              </a:lnSpc>
              <a:spcBef>
                <a:spcPts val="40"/>
              </a:spcBef>
              <a:buFont typeface="Arial MT"/>
              <a:buChar char="○"/>
              <a:tabLst>
                <a:tab pos="836294" algn="l"/>
              </a:tabLst>
            </a:pP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Мінез-құлық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пайдаланушылардың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элементтермен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әрекетін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талдау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-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егер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пайдаланушы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1-ге </a:t>
            </a:r>
            <a:r>
              <a:rPr lang="en-US" sz="1400" spc="-35" dirty="0">
                <a:solidFill>
                  <a:srgbClr val="616161"/>
                </a:solidFill>
                <a:latin typeface="Trebuchet MS"/>
                <a:cs typeface="Trebuchet MS"/>
              </a:rPr>
              <a:t>A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400" spc="-35" dirty="0">
                <a:solidFill>
                  <a:srgbClr val="616161"/>
                </a:solidFill>
                <a:latin typeface="Trebuchet MS"/>
                <a:cs typeface="Trebuchet MS"/>
              </a:rPr>
              <a:t>B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элементтерін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ұнатса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содан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кейін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400" spc="-35" dirty="0">
                <a:solidFill>
                  <a:srgbClr val="616161"/>
                </a:solidFill>
                <a:latin typeface="Trebuchet MS"/>
                <a:cs typeface="Trebuchet MS"/>
              </a:rPr>
              <a:t>C-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ны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да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ұнатса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en-US" sz="1400" spc="-35" dirty="0">
                <a:solidFill>
                  <a:srgbClr val="616161"/>
                </a:solidFill>
                <a:latin typeface="Trebuchet MS"/>
                <a:cs typeface="Trebuchet MS"/>
              </a:rPr>
              <a:t>C A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400" spc="-35" dirty="0">
                <a:solidFill>
                  <a:srgbClr val="616161"/>
                </a:solidFill>
                <a:latin typeface="Trebuchet MS"/>
                <a:cs typeface="Trebuchet MS"/>
              </a:rPr>
              <a:t>B-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ге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деп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есептей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5" dirty="0" err="1">
                <a:solidFill>
                  <a:srgbClr val="616161"/>
                </a:solidFill>
                <a:latin typeface="Trebuchet MS"/>
                <a:cs typeface="Trebuchet MS"/>
              </a:rPr>
              <a:t>аламыз</a:t>
            </a:r>
            <a:r>
              <a:rPr lang="ru-RU" sz="1400" spc="-35" dirty="0">
                <a:solidFill>
                  <a:srgbClr val="616161"/>
                </a:solidFill>
                <a:latin typeface="Trebuchet MS"/>
                <a:cs typeface="Trebuchet MS"/>
              </a:rPr>
              <a:t> ба?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" dirty="0" err="1"/>
              <a:t>Өкілдіктер</a:t>
            </a:r>
            <a:r>
              <a:rPr lang="en-US" spc="-10" dirty="0"/>
              <a:t>(representations)</a:t>
            </a:r>
            <a:r>
              <a:rPr lang="ru-RU" spc="-10" dirty="0"/>
              <a:t> </a:t>
            </a:r>
            <a:r>
              <a:rPr lang="ru-RU" spc="-10" dirty="0" err="1"/>
              <a:t>және</a:t>
            </a:r>
            <a:r>
              <a:rPr lang="ru-RU" spc="-10" dirty="0"/>
              <a:t> </a:t>
            </a:r>
            <a:r>
              <a:rPr lang="ru-RU" spc="-10" dirty="0" err="1"/>
              <a:t>деректер</a:t>
            </a:r>
            <a:r>
              <a:rPr lang="ru-RU" spc="-10" dirty="0"/>
              <a:t> </a:t>
            </a:r>
            <a:r>
              <a:rPr lang="ru-RU" spc="-10" dirty="0" err="1"/>
              <a:t>көздері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205383"/>
            <a:ext cx="8219440" cy="357277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79095" marR="15240" indent="-367030">
              <a:lnSpc>
                <a:spcPts val="2050"/>
              </a:lnSpc>
              <a:spcBef>
                <a:spcPts val="260"/>
              </a:spcBef>
              <a:buClr>
                <a:srgbClr val="616161"/>
              </a:buClr>
              <a:buFont typeface="Arial MT"/>
              <a:buChar char="●"/>
              <a:tabLst>
                <a:tab pos="379095" algn="l"/>
              </a:tabLst>
            </a:pPr>
            <a:r>
              <a:rPr lang="ru-RU" sz="1800" b="1" spc="-25" dirty="0" err="1">
                <a:solidFill>
                  <a:srgbClr val="4BA173"/>
                </a:solidFill>
                <a:latin typeface="Trebuchet MS"/>
                <a:cs typeface="Trebuchet MS"/>
              </a:rPr>
              <a:t>Мазмұнға</a:t>
            </a:r>
            <a:r>
              <a:rPr lang="ru-RU" sz="1800" b="1" spc="-25" dirty="0">
                <a:solidFill>
                  <a:srgbClr val="4BA173"/>
                </a:solidFill>
                <a:latin typeface="Trebuchet MS"/>
                <a:cs typeface="Trebuchet MS"/>
              </a:rPr>
              <a:t> </a:t>
            </a:r>
            <a:r>
              <a:rPr lang="ru-RU" sz="1800" b="1" spc="-25" dirty="0" err="1">
                <a:solidFill>
                  <a:srgbClr val="4BA173"/>
                </a:solidFill>
                <a:latin typeface="Trebuchet MS"/>
                <a:cs typeface="Trebuchet MS"/>
              </a:rPr>
              <a:t>негізделген</a:t>
            </a:r>
            <a:r>
              <a:rPr lang="ru-RU" sz="1800" b="1" spc="-25" dirty="0">
                <a:solidFill>
                  <a:srgbClr val="4BA173"/>
                </a:solidFill>
                <a:latin typeface="Trebuchet MS"/>
                <a:cs typeface="Trebuchet MS"/>
              </a:rPr>
              <a:t> </a:t>
            </a:r>
            <a:r>
              <a:rPr lang="ru-RU" sz="1800" b="1" spc="-25" dirty="0" err="1">
                <a:solidFill>
                  <a:srgbClr val="4BA173"/>
                </a:solidFill>
                <a:latin typeface="Trebuchet MS"/>
                <a:cs typeface="Trebuchet MS"/>
              </a:rPr>
              <a:t>көріністер</a:t>
            </a:r>
            <a:r>
              <a:rPr lang="ru-RU" sz="1800" b="1" spc="-25" dirty="0">
                <a:solidFill>
                  <a:srgbClr val="4BA173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тек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мақсатты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нысандарымыздың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«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каталогын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»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қажет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етеді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: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олардың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сапасы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суреттерді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,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мәтіндерді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және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санаттарды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«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жақсы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»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векторларға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айналдыру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мүмкіндігіне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байланысты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.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35915">
              <a:lnSpc>
                <a:spcPts val="1520"/>
              </a:lnSpc>
              <a:buFont typeface="Arial MT"/>
              <a:buChar char="○"/>
              <a:tabLst>
                <a:tab pos="836294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Кейде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метадеректер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емес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мысалы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фильмдер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дұрыс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емес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санатталған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!)</a:t>
            </a:r>
          </a:p>
          <a:p>
            <a:pPr marL="836294" lvl="1" indent="-335915">
              <a:lnSpc>
                <a:spcPts val="1520"/>
              </a:lnSpc>
              <a:buFont typeface="Arial MT"/>
              <a:buChar char="○"/>
              <a:tabLst>
                <a:tab pos="836294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Кейде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векторизация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онша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емес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мысалы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біздің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тілдік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модель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аударма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тілде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жұмыс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істемейді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!)</a:t>
            </a:r>
            <a:endParaRPr sz="1400" dirty="0">
              <a:latin typeface="Trebuchet MS"/>
              <a:cs typeface="Trebuchet MS"/>
            </a:endParaRPr>
          </a:p>
          <a:p>
            <a:pPr marL="379095" indent="-366395">
              <a:lnSpc>
                <a:spcPts val="1960"/>
              </a:lnSpc>
              <a:buClr>
                <a:srgbClr val="616161"/>
              </a:buClr>
              <a:buFont typeface="Arial MT"/>
              <a:buChar char="●"/>
              <a:tabLst>
                <a:tab pos="379095" algn="l"/>
              </a:tabLst>
            </a:pPr>
            <a:r>
              <a:rPr lang="ru-RU" sz="1800" b="1" spc="-25" dirty="0" err="1">
                <a:solidFill>
                  <a:srgbClr val="4BA173"/>
                </a:solidFill>
                <a:latin typeface="Trebuchet MS"/>
                <a:cs typeface="Trebuchet MS"/>
              </a:rPr>
              <a:t>Мінез-құлыққа</a:t>
            </a:r>
            <a:r>
              <a:rPr lang="ru-RU" sz="1800" b="1" spc="-25" dirty="0">
                <a:solidFill>
                  <a:srgbClr val="4BA173"/>
                </a:solidFill>
                <a:latin typeface="Trebuchet MS"/>
                <a:cs typeface="Trebuchet MS"/>
              </a:rPr>
              <a:t> </a:t>
            </a:r>
            <a:r>
              <a:rPr lang="ru-RU" sz="1800" b="1" spc="-25" dirty="0" err="1">
                <a:solidFill>
                  <a:srgbClr val="4BA173"/>
                </a:solidFill>
                <a:latin typeface="Trebuchet MS"/>
                <a:cs typeface="Trebuchet MS"/>
              </a:rPr>
              <a:t>негізделген</a:t>
            </a:r>
            <a:r>
              <a:rPr lang="ru-RU" sz="1800" b="1" spc="-25" dirty="0">
                <a:solidFill>
                  <a:srgbClr val="4BA173"/>
                </a:solidFill>
                <a:latin typeface="Trebuchet MS"/>
                <a:cs typeface="Trebuchet MS"/>
              </a:rPr>
              <a:t> </a:t>
            </a:r>
            <a:r>
              <a:rPr lang="ru-RU" sz="1800" b="1" spc="-25" dirty="0" err="1">
                <a:solidFill>
                  <a:srgbClr val="4BA173"/>
                </a:solidFill>
                <a:latin typeface="Trebuchet MS"/>
                <a:cs typeface="Trebuchet MS"/>
              </a:rPr>
              <a:t>өкілдіктер</a:t>
            </a:r>
            <a:r>
              <a:rPr lang="ru-RU" sz="1800" b="1" spc="-25" dirty="0">
                <a:solidFill>
                  <a:srgbClr val="4BA173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«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пайдаланушылардың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»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нақты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деректерін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талап</a:t>
            </a:r>
            <a:r>
              <a:rPr lang="ru-RU" sz="1800" spc="-2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spc="-25" dirty="0" err="1">
                <a:solidFill>
                  <a:schemeClr val="tx1"/>
                </a:solidFill>
                <a:latin typeface="Trebuchet MS"/>
                <a:cs typeface="Trebuchet MS"/>
              </a:rPr>
              <a:t>етеді</a:t>
            </a:r>
            <a:r>
              <a:rPr sz="1800" spc="-100" dirty="0">
                <a:solidFill>
                  <a:schemeClr val="tx1"/>
                </a:solidFill>
                <a:latin typeface="Trebuchet MS"/>
                <a:cs typeface="Trebuchet MS"/>
              </a:rPr>
              <a:t>,</a:t>
            </a:r>
            <a:r>
              <a:rPr sz="18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e.g.: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35915">
              <a:lnSpc>
                <a:spcPts val="1600"/>
              </a:lnSpc>
              <a:buFont typeface="Arial MT"/>
              <a:buChar char="○"/>
              <a:tabLst>
                <a:tab pos="836294" algn="l"/>
              </a:tabLst>
            </a:pP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Amazon-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дан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деректерді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сатып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алыңыз</a:t>
            </a:r>
            <a:endParaRPr lang="ru-RU" sz="140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836294" lvl="1" indent="-335915">
              <a:lnSpc>
                <a:spcPts val="1600"/>
              </a:lnSpc>
              <a:buFont typeface="Arial MT"/>
              <a:buChar char="○"/>
              <a:tabLst>
                <a:tab pos="836294" algn="l"/>
              </a:tabLst>
            </a:pP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Netflix-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тен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ағындық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деректер</a:t>
            </a:r>
            <a:endParaRPr lang="ru-RU" sz="140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836294" lvl="1" indent="-335915">
              <a:lnSpc>
                <a:spcPts val="1600"/>
              </a:lnSpc>
              <a:buFont typeface="Arial MT"/>
              <a:buChar char="○"/>
              <a:tabLst>
                <a:tab pos="836294" algn="l"/>
              </a:tabLst>
            </a:pP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Spotify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ойнату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тізімінің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деректері</a:t>
            </a:r>
            <a:endParaRPr lang="ru-RU" sz="140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836294" lvl="1" indent="-335915">
              <a:lnSpc>
                <a:spcPts val="1600"/>
              </a:lnSpc>
              <a:buFont typeface="Arial MT"/>
              <a:buChar char="○"/>
              <a:tabLst>
                <a:tab pos="836294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т.б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latin typeface="Trebuchet MS"/>
              <a:cs typeface="Trebuchet MS"/>
            </a:endParaRPr>
          </a:p>
          <a:p>
            <a:pPr marL="379095" marR="93345" indent="-367030">
              <a:lnSpc>
                <a:spcPts val="205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lang="en-US" sz="1800" b="1" spc="-65" dirty="0">
                <a:solidFill>
                  <a:srgbClr val="616161"/>
                </a:solidFill>
                <a:latin typeface="Trebuchet MS"/>
                <a:cs typeface="Trebuchet MS"/>
              </a:rPr>
              <a:t>Note</a:t>
            </a:r>
            <a:r>
              <a:rPr lang="en-US" sz="1800" spc="-65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r>
              <a:rPr lang="en-US" sz="1800" spc="-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800" dirty="0" err="1">
                <a:solidFill>
                  <a:srgbClr val="616161"/>
                </a:solidFill>
                <a:latin typeface="Trebuchet MS"/>
                <a:cs typeface="Trebuchet MS"/>
              </a:rPr>
              <a:t>RecSys</a:t>
            </a:r>
            <a:r>
              <a:rPr lang="en-US" sz="1800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тегі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соңғы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20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жылдағы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үлкен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сабақ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-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мінез-құлыққа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негізделген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өкілдіктер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бейнелерді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жасауда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таңқаларлық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пайдалы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яғни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адамдардың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мінез-құлқында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көптеген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сигналдар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бар</a:t>
            </a:r>
            <a:r>
              <a:rPr lang="en-US" sz="180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)</a:t>
            </a:r>
            <a:endParaRPr lang="en-US"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" dirty="0" err="1"/>
              <a:t>Өкілдіктер</a:t>
            </a:r>
            <a:r>
              <a:rPr lang="en-US" spc="-10" dirty="0"/>
              <a:t>(representations)</a:t>
            </a:r>
            <a:r>
              <a:rPr lang="ru-RU" spc="-10" dirty="0"/>
              <a:t> </a:t>
            </a:r>
            <a:r>
              <a:rPr lang="ru-RU" spc="-10" dirty="0" err="1"/>
              <a:t>және</a:t>
            </a:r>
            <a:r>
              <a:rPr lang="ru-RU" spc="-10" dirty="0"/>
              <a:t> </a:t>
            </a:r>
            <a:r>
              <a:rPr lang="ru-RU" spc="-10" dirty="0" err="1"/>
              <a:t>деректер</a:t>
            </a:r>
            <a:r>
              <a:rPr lang="ru-RU" spc="-10" dirty="0"/>
              <a:t> </a:t>
            </a:r>
            <a:r>
              <a:rPr lang="ru-RU" spc="-10" dirty="0" err="1"/>
              <a:t>көздері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205383"/>
            <a:ext cx="8128000" cy="12516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79095" marR="203200" indent="-367030">
              <a:lnSpc>
                <a:spcPts val="2050"/>
              </a:lnSpc>
              <a:spcBef>
                <a:spcPts val="26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Төмен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өлшемді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кеңістікке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жоғары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дәрежелі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нысандарды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пайдаланушылар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элементтер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т.б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.)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салыстыру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процесін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«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енгізу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»</a:t>
            </a:r>
            <a:r>
              <a:rPr lang="en-US" sz="1800" dirty="0">
                <a:solidFill>
                  <a:srgbClr val="616161"/>
                </a:solidFill>
                <a:latin typeface="Trebuchet MS"/>
                <a:cs typeface="Trebuchet MS"/>
              </a:rPr>
              <a:t>(</a:t>
            </a:r>
            <a:r>
              <a:rPr lang="en-US" sz="1800" dirty="0" err="1">
                <a:solidFill>
                  <a:srgbClr val="616161"/>
                </a:solidFill>
                <a:latin typeface="Trebuchet MS"/>
                <a:cs typeface="Trebuchet MS"/>
              </a:rPr>
              <a:t>embedings</a:t>
            </a:r>
            <a:r>
              <a:rPr lang="en-US" sz="1800" dirty="0">
                <a:solidFill>
                  <a:srgbClr val="616161"/>
                </a:solidFill>
                <a:latin typeface="Trebuchet MS"/>
                <a:cs typeface="Trebuchet MS"/>
              </a:rPr>
              <a:t>)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деп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атаймыз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lang="en-US" sz="1800" dirty="0">
              <a:latin typeface="Trebuchet MS"/>
              <a:cs typeface="Trebuchet MS"/>
            </a:endParaRPr>
          </a:p>
          <a:p>
            <a:pPr marL="836294" marR="5080" lvl="1" indent="-336550">
              <a:lnSpc>
                <a:spcPts val="1600"/>
              </a:lnSpc>
              <a:buFont typeface="Arial MT"/>
              <a:buChar char="○"/>
              <a:tabLst>
                <a:tab pos="836294" algn="l"/>
              </a:tabLst>
            </a:pP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Бір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ыстық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кодтау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сирек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есіңізде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ме?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Енгізулер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кішкентай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мыңдаған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элементтер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100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өлшемді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)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тығыз</a:t>
            </a:r>
            <a:r>
              <a:rPr lang="en-US" sz="1400" spc="-1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  <a:endParaRPr lang="en-US" sz="14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5499" y="2506830"/>
            <a:ext cx="5015865" cy="1859280"/>
            <a:chOff x="235499" y="2506830"/>
            <a:chExt cx="5015865" cy="18592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499" y="2506830"/>
              <a:ext cx="2765700" cy="1859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699" y="2563980"/>
              <a:ext cx="2613299" cy="17066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2174" y="2554455"/>
              <a:ext cx="2632710" cy="1725930"/>
            </a:xfrm>
            <a:custGeom>
              <a:avLst/>
              <a:gdLst/>
              <a:ahLst/>
              <a:cxnLst/>
              <a:rect l="l" t="t" r="r" b="b"/>
              <a:pathLst>
                <a:path w="2632710" h="1725929">
                  <a:moveTo>
                    <a:pt x="0" y="287630"/>
                  </a:moveTo>
                  <a:lnTo>
                    <a:pt x="3750" y="240975"/>
                  </a:lnTo>
                  <a:lnTo>
                    <a:pt x="14607" y="196717"/>
                  </a:lnTo>
                  <a:lnTo>
                    <a:pt x="31981" y="155447"/>
                  </a:lnTo>
                  <a:lnTo>
                    <a:pt x="55283" y="117759"/>
                  </a:lnTo>
                  <a:lnTo>
                    <a:pt x="83922" y="84245"/>
                  </a:lnTo>
                  <a:lnTo>
                    <a:pt x="117308" y="55496"/>
                  </a:lnTo>
                  <a:lnTo>
                    <a:pt x="154852" y="32104"/>
                  </a:lnTo>
                  <a:lnTo>
                    <a:pt x="195963" y="14663"/>
                  </a:lnTo>
                  <a:lnTo>
                    <a:pt x="240052" y="3764"/>
                  </a:lnTo>
                  <a:lnTo>
                    <a:pt x="286529" y="0"/>
                  </a:lnTo>
                  <a:lnTo>
                    <a:pt x="2345820" y="0"/>
                  </a:lnTo>
                  <a:lnTo>
                    <a:pt x="2390914" y="3583"/>
                  </a:lnTo>
                  <a:lnTo>
                    <a:pt x="2434491" y="14119"/>
                  </a:lnTo>
                  <a:lnTo>
                    <a:pt x="2475782" y="31288"/>
                  </a:lnTo>
                  <a:lnTo>
                    <a:pt x="2514017" y="54770"/>
                  </a:lnTo>
                  <a:lnTo>
                    <a:pt x="2548427" y="84245"/>
                  </a:lnTo>
                  <a:lnTo>
                    <a:pt x="2577789" y="118787"/>
                  </a:lnTo>
                  <a:lnTo>
                    <a:pt x="2601181" y="157169"/>
                  </a:lnTo>
                  <a:lnTo>
                    <a:pt x="2618284" y="198619"/>
                  </a:lnTo>
                  <a:lnTo>
                    <a:pt x="2628780" y="242363"/>
                  </a:lnTo>
                  <a:lnTo>
                    <a:pt x="2632349" y="287630"/>
                  </a:lnTo>
                  <a:lnTo>
                    <a:pt x="2632349" y="1438119"/>
                  </a:lnTo>
                  <a:lnTo>
                    <a:pt x="2628599" y="1484774"/>
                  </a:lnTo>
                  <a:lnTo>
                    <a:pt x="2617742" y="1529032"/>
                  </a:lnTo>
                  <a:lnTo>
                    <a:pt x="2600368" y="1570302"/>
                  </a:lnTo>
                  <a:lnTo>
                    <a:pt x="2577066" y="1607990"/>
                  </a:lnTo>
                  <a:lnTo>
                    <a:pt x="2548427" y="1641504"/>
                  </a:lnTo>
                  <a:lnTo>
                    <a:pt x="2515041" y="1670253"/>
                  </a:lnTo>
                  <a:lnTo>
                    <a:pt x="2477497" y="1693645"/>
                  </a:lnTo>
                  <a:lnTo>
                    <a:pt x="2436386" y="1711086"/>
                  </a:lnTo>
                  <a:lnTo>
                    <a:pt x="2392297" y="1721985"/>
                  </a:lnTo>
                  <a:lnTo>
                    <a:pt x="2345820" y="1725749"/>
                  </a:lnTo>
                  <a:lnTo>
                    <a:pt x="286529" y="1725749"/>
                  </a:lnTo>
                  <a:lnTo>
                    <a:pt x="240052" y="1721985"/>
                  </a:lnTo>
                  <a:lnTo>
                    <a:pt x="195963" y="1711086"/>
                  </a:lnTo>
                  <a:lnTo>
                    <a:pt x="154852" y="1693645"/>
                  </a:lnTo>
                  <a:lnTo>
                    <a:pt x="117308" y="1670253"/>
                  </a:lnTo>
                  <a:lnTo>
                    <a:pt x="83922" y="1641504"/>
                  </a:lnTo>
                  <a:lnTo>
                    <a:pt x="55283" y="1607990"/>
                  </a:lnTo>
                  <a:lnTo>
                    <a:pt x="31981" y="1570302"/>
                  </a:lnTo>
                  <a:lnTo>
                    <a:pt x="14607" y="1529032"/>
                  </a:lnTo>
                  <a:lnTo>
                    <a:pt x="3750" y="1484774"/>
                  </a:lnTo>
                  <a:lnTo>
                    <a:pt x="0" y="1438119"/>
                  </a:lnTo>
                  <a:lnTo>
                    <a:pt x="0" y="287630"/>
                  </a:lnTo>
                  <a:close/>
                </a:path>
              </a:pathLst>
            </a:custGeom>
            <a:ln w="1904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425" y="3172750"/>
              <a:ext cx="2034750" cy="5272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83100" y="3220375"/>
              <a:ext cx="1901825" cy="394335"/>
            </a:xfrm>
            <a:custGeom>
              <a:avLst/>
              <a:gdLst/>
              <a:ahLst/>
              <a:cxnLst/>
              <a:rect l="l" t="t" r="r" b="b"/>
              <a:pathLst>
                <a:path w="1901825" h="394335">
                  <a:moveTo>
                    <a:pt x="1835748" y="393899"/>
                  </a:move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1835748" y="0"/>
                  </a:lnTo>
                  <a:lnTo>
                    <a:pt x="1882170" y="19228"/>
                  </a:lnTo>
                  <a:lnTo>
                    <a:pt x="1901399" y="65651"/>
                  </a:lnTo>
                  <a:lnTo>
                    <a:pt x="1901399" y="328248"/>
                  </a:lnTo>
                  <a:lnTo>
                    <a:pt x="1896240" y="353803"/>
                  </a:lnTo>
                  <a:lnTo>
                    <a:pt x="1882171" y="374671"/>
                  </a:lnTo>
                  <a:lnTo>
                    <a:pt x="1861303" y="388740"/>
                  </a:lnTo>
                  <a:lnTo>
                    <a:pt x="1835748" y="393899"/>
                  </a:lnTo>
                  <a:close/>
                </a:path>
              </a:pathLst>
            </a:custGeom>
            <a:solidFill>
              <a:srgbClr val="3E6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3100" y="3220375"/>
              <a:ext cx="1901825" cy="394335"/>
            </a:xfrm>
            <a:custGeom>
              <a:avLst/>
              <a:gdLst/>
              <a:ahLst/>
              <a:cxnLst/>
              <a:rect l="l" t="t" r="r" b="b"/>
              <a:pathLst>
                <a:path w="1901825" h="394335">
                  <a:moveTo>
                    <a:pt x="0" y="65651"/>
                  </a:move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1835748" y="0"/>
                  </a:lnTo>
                  <a:lnTo>
                    <a:pt x="1882170" y="19228"/>
                  </a:lnTo>
                  <a:lnTo>
                    <a:pt x="1901399" y="65651"/>
                  </a:lnTo>
                  <a:lnTo>
                    <a:pt x="1901399" y="328248"/>
                  </a:lnTo>
                  <a:lnTo>
                    <a:pt x="1896240" y="353803"/>
                  </a:lnTo>
                  <a:lnTo>
                    <a:pt x="1882171" y="374671"/>
                  </a:lnTo>
                  <a:lnTo>
                    <a:pt x="1861303" y="388740"/>
                  </a:lnTo>
                  <a:lnTo>
                    <a:pt x="1835748" y="393899"/>
                  </a:ln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close/>
                </a:path>
              </a:pathLst>
            </a:custGeom>
            <a:ln w="1904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94982" y="3292738"/>
            <a:ext cx="14782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Author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embedding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216425" y="3640425"/>
            <a:ext cx="2035175" cy="527685"/>
            <a:chOff x="3216425" y="3640425"/>
            <a:chExt cx="2035175" cy="52768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425" y="3640425"/>
              <a:ext cx="2034750" cy="5272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83100" y="3688049"/>
              <a:ext cx="1901825" cy="394335"/>
            </a:xfrm>
            <a:custGeom>
              <a:avLst/>
              <a:gdLst/>
              <a:ahLst/>
              <a:cxnLst/>
              <a:rect l="l" t="t" r="r" b="b"/>
              <a:pathLst>
                <a:path w="1901825" h="394335">
                  <a:moveTo>
                    <a:pt x="1835748" y="393899"/>
                  </a:move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1835748" y="0"/>
                  </a:lnTo>
                  <a:lnTo>
                    <a:pt x="1882170" y="19228"/>
                  </a:lnTo>
                  <a:lnTo>
                    <a:pt x="1901399" y="65651"/>
                  </a:lnTo>
                  <a:lnTo>
                    <a:pt x="1901399" y="328248"/>
                  </a:lnTo>
                  <a:lnTo>
                    <a:pt x="1896240" y="353803"/>
                  </a:lnTo>
                  <a:lnTo>
                    <a:pt x="1882171" y="374671"/>
                  </a:lnTo>
                  <a:lnTo>
                    <a:pt x="1861303" y="388740"/>
                  </a:lnTo>
                  <a:lnTo>
                    <a:pt x="1835748" y="3938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283100" y="3688049"/>
              <a:ext cx="1901825" cy="394335"/>
            </a:xfrm>
            <a:custGeom>
              <a:avLst/>
              <a:gdLst/>
              <a:ahLst/>
              <a:cxnLst/>
              <a:rect l="l" t="t" r="r" b="b"/>
              <a:pathLst>
                <a:path w="1901825" h="394335">
                  <a:moveTo>
                    <a:pt x="0" y="65651"/>
                  </a:move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1835748" y="0"/>
                  </a:lnTo>
                  <a:lnTo>
                    <a:pt x="1882170" y="19228"/>
                  </a:lnTo>
                  <a:lnTo>
                    <a:pt x="1901399" y="65651"/>
                  </a:lnTo>
                  <a:lnTo>
                    <a:pt x="1901399" y="328248"/>
                  </a:lnTo>
                  <a:lnTo>
                    <a:pt x="1896240" y="353803"/>
                  </a:lnTo>
                  <a:lnTo>
                    <a:pt x="1882171" y="374671"/>
                  </a:lnTo>
                  <a:lnTo>
                    <a:pt x="1861303" y="388740"/>
                  </a:lnTo>
                  <a:lnTo>
                    <a:pt x="1835748" y="393899"/>
                  </a:ln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close/>
                </a:path>
              </a:pathLst>
            </a:custGeom>
            <a:ln w="1904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09819" y="3760413"/>
            <a:ext cx="1448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Image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embedding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216425" y="2705075"/>
            <a:ext cx="2035175" cy="527685"/>
            <a:chOff x="3216425" y="2705075"/>
            <a:chExt cx="2035175" cy="52768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425" y="2705075"/>
              <a:ext cx="2034750" cy="5272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283100" y="2752699"/>
              <a:ext cx="1901825" cy="394335"/>
            </a:xfrm>
            <a:custGeom>
              <a:avLst/>
              <a:gdLst/>
              <a:ahLst/>
              <a:cxnLst/>
              <a:rect l="l" t="t" r="r" b="b"/>
              <a:pathLst>
                <a:path w="1901825" h="394335">
                  <a:moveTo>
                    <a:pt x="1835748" y="393899"/>
                  </a:move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1835748" y="0"/>
                  </a:lnTo>
                  <a:lnTo>
                    <a:pt x="1882170" y="19228"/>
                  </a:lnTo>
                  <a:lnTo>
                    <a:pt x="1901399" y="65651"/>
                  </a:lnTo>
                  <a:lnTo>
                    <a:pt x="1901399" y="328248"/>
                  </a:lnTo>
                  <a:lnTo>
                    <a:pt x="1896240" y="353803"/>
                  </a:lnTo>
                  <a:lnTo>
                    <a:pt x="1882171" y="374671"/>
                  </a:lnTo>
                  <a:lnTo>
                    <a:pt x="1861303" y="388740"/>
                  </a:lnTo>
                  <a:lnTo>
                    <a:pt x="1835748" y="3938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283100" y="2752699"/>
              <a:ext cx="1901825" cy="394335"/>
            </a:xfrm>
            <a:custGeom>
              <a:avLst/>
              <a:gdLst/>
              <a:ahLst/>
              <a:cxnLst/>
              <a:rect l="l" t="t" r="r" b="b"/>
              <a:pathLst>
                <a:path w="1901825" h="394335">
                  <a:moveTo>
                    <a:pt x="0" y="65651"/>
                  </a:move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1835748" y="0"/>
                  </a:lnTo>
                  <a:lnTo>
                    <a:pt x="1882170" y="19228"/>
                  </a:lnTo>
                  <a:lnTo>
                    <a:pt x="1901399" y="65651"/>
                  </a:lnTo>
                  <a:lnTo>
                    <a:pt x="1901399" y="328248"/>
                  </a:lnTo>
                  <a:lnTo>
                    <a:pt x="1896240" y="353803"/>
                  </a:lnTo>
                  <a:lnTo>
                    <a:pt x="1882171" y="374671"/>
                  </a:lnTo>
                  <a:lnTo>
                    <a:pt x="1861303" y="388740"/>
                  </a:lnTo>
                  <a:lnTo>
                    <a:pt x="1835748" y="393899"/>
                  </a:ln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close/>
                </a:path>
              </a:pathLst>
            </a:custGeom>
            <a:ln w="1904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592207" y="2825062"/>
            <a:ext cx="1283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Title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embedding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707102" y="3215612"/>
            <a:ext cx="2198370" cy="403860"/>
            <a:chOff x="5707102" y="3215612"/>
            <a:chExt cx="2198370" cy="403860"/>
          </a:xfrm>
        </p:grpSpPr>
        <p:sp>
          <p:nvSpPr>
            <p:cNvPr id="23" name="object 23"/>
            <p:cNvSpPr/>
            <p:nvPr/>
          </p:nvSpPr>
          <p:spPr>
            <a:xfrm>
              <a:off x="5711864" y="3220374"/>
              <a:ext cx="2188845" cy="394335"/>
            </a:xfrm>
            <a:custGeom>
              <a:avLst/>
              <a:gdLst/>
              <a:ahLst/>
              <a:cxnLst/>
              <a:rect l="l" t="t" r="r" b="b"/>
              <a:pathLst>
                <a:path w="2188845" h="394335">
                  <a:moveTo>
                    <a:pt x="2123148" y="393899"/>
                  </a:moveTo>
                  <a:lnTo>
                    <a:pt x="65651" y="393899"/>
                  </a:lnTo>
                  <a:lnTo>
                    <a:pt x="40097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lnTo>
                    <a:pt x="5159" y="40096"/>
                  </a:lnTo>
                  <a:lnTo>
                    <a:pt x="19228" y="19228"/>
                  </a:lnTo>
                  <a:lnTo>
                    <a:pt x="40097" y="5159"/>
                  </a:lnTo>
                  <a:lnTo>
                    <a:pt x="65651" y="0"/>
                  </a:lnTo>
                  <a:lnTo>
                    <a:pt x="2123148" y="0"/>
                  </a:lnTo>
                  <a:lnTo>
                    <a:pt x="2169570" y="19228"/>
                  </a:lnTo>
                  <a:lnTo>
                    <a:pt x="2188799" y="65651"/>
                  </a:lnTo>
                  <a:lnTo>
                    <a:pt x="2188799" y="328248"/>
                  </a:lnTo>
                  <a:lnTo>
                    <a:pt x="2183640" y="353803"/>
                  </a:lnTo>
                  <a:lnTo>
                    <a:pt x="2169571" y="374671"/>
                  </a:lnTo>
                  <a:lnTo>
                    <a:pt x="2148703" y="388740"/>
                  </a:lnTo>
                  <a:lnTo>
                    <a:pt x="2123148" y="393899"/>
                  </a:lnTo>
                  <a:close/>
                </a:path>
              </a:pathLst>
            </a:custGeom>
            <a:solidFill>
              <a:srgbClr val="FFF1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11864" y="3220374"/>
              <a:ext cx="2188845" cy="394335"/>
            </a:xfrm>
            <a:custGeom>
              <a:avLst/>
              <a:gdLst/>
              <a:ahLst/>
              <a:cxnLst/>
              <a:rect l="l" t="t" r="r" b="b"/>
              <a:pathLst>
                <a:path w="2188845" h="394335">
                  <a:moveTo>
                    <a:pt x="0" y="65651"/>
                  </a:moveTo>
                  <a:lnTo>
                    <a:pt x="5159" y="40096"/>
                  </a:lnTo>
                  <a:lnTo>
                    <a:pt x="19228" y="19228"/>
                  </a:lnTo>
                  <a:lnTo>
                    <a:pt x="40097" y="5159"/>
                  </a:lnTo>
                  <a:lnTo>
                    <a:pt x="65651" y="0"/>
                  </a:lnTo>
                  <a:lnTo>
                    <a:pt x="2123148" y="0"/>
                  </a:lnTo>
                  <a:lnTo>
                    <a:pt x="2169570" y="19228"/>
                  </a:lnTo>
                  <a:lnTo>
                    <a:pt x="2188799" y="65651"/>
                  </a:lnTo>
                  <a:lnTo>
                    <a:pt x="2188799" y="328248"/>
                  </a:lnTo>
                  <a:lnTo>
                    <a:pt x="2183640" y="353803"/>
                  </a:lnTo>
                  <a:lnTo>
                    <a:pt x="2169571" y="374671"/>
                  </a:lnTo>
                  <a:lnTo>
                    <a:pt x="2148703" y="388740"/>
                  </a:lnTo>
                  <a:lnTo>
                    <a:pt x="2123148" y="393899"/>
                  </a:lnTo>
                  <a:lnTo>
                    <a:pt x="65651" y="393899"/>
                  </a:lnTo>
                  <a:lnTo>
                    <a:pt x="40097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36171" y="3292738"/>
            <a:ext cx="17392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EMBEDDING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SPACE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19912" y="2465437"/>
            <a:ext cx="8577580" cy="2494915"/>
            <a:chOff x="319912" y="2465437"/>
            <a:chExt cx="8577580" cy="2494915"/>
          </a:xfrm>
        </p:grpSpPr>
        <p:sp>
          <p:nvSpPr>
            <p:cNvPr id="27" name="object 27"/>
            <p:cNvSpPr/>
            <p:nvPr/>
          </p:nvSpPr>
          <p:spPr>
            <a:xfrm>
              <a:off x="4631264" y="2949774"/>
              <a:ext cx="2175510" cy="205740"/>
            </a:xfrm>
            <a:custGeom>
              <a:avLst/>
              <a:gdLst/>
              <a:ahLst/>
              <a:cxnLst/>
              <a:rect l="l" t="t" r="r" b="b"/>
              <a:pathLst>
                <a:path w="2175509" h="205739">
                  <a:moveTo>
                    <a:pt x="0" y="0"/>
                  </a:moveTo>
                  <a:lnTo>
                    <a:pt x="2174999" y="0"/>
                  </a:lnTo>
                  <a:lnTo>
                    <a:pt x="2174999" y="205313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784841" y="3133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84841" y="313366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5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84500" y="3679685"/>
              <a:ext cx="1622425" cy="205740"/>
            </a:xfrm>
            <a:custGeom>
              <a:avLst/>
              <a:gdLst/>
              <a:ahLst/>
              <a:cxnLst/>
              <a:rect l="l" t="t" r="r" b="b"/>
              <a:pathLst>
                <a:path w="1622425" h="205739">
                  <a:moveTo>
                    <a:pt x="0" y="205313"/>
                  </a:moveTo>
                  <a:lnTo>
                    <a:pt x="1621799" y="205313"/>
                  </a:lnTo>
                  <a:lnTo>
                    <a:pt x="1621799" y="0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84876" y="364224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42846" y="58860"/>
                  </a:moveTo>
                  <a:lnTo>
                    <a:pt x="21423" y="37436"/>
                  </a:lnTo>
                  <a:lnTo>
                    <a:pt x="0" y="58860"/>
                  </a:lnTo>
                  <a:lnTo>
                    <a:pt x="21423" y="0"/>
                  </a:lnTo>
                  <a:lnTo>
                    <a:pt x="42846" y="5886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84876" y="3642249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37436"/>
                  </a:moveTo>
                  <a:lnTo>
                    <a:pt x="42846" y="58860"/>
                  </a:lnTo>
                  <a:lnTo>
                    <a:pt x="21423" y="0"/>
                  </a:lnTo>
                  <a:lnTo>
                    <a:pt x="0" y="58860"/>
                  </a:lnTo>
                  <a:lnTo>
                    <a:pt x="21423" y="37436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84500" y="3417325"/>
              <a:ext cx="462280" cy="635"/>
            </a:xfrm>
            <a:custGeom>
              <a:avLst/>
              <a:gdLst/>
              <a:ahLst/>
              <a:cxnLst/>
              <a:rect l="l" t="t" r="r" b="b"/>
              <a:pathLst>
                <a:path w="462279" h="635">
                  <a:moveTo>
                    <a:pt x="0" y="0"/>
                  </a:moveTo>
                  <a:lnTo>
                    <a:pt x="263683" y="0"/>
                  </a:lnTo>
                  <a:lnTo>
                    <a:pt x="263683" y="599"/>
                  </a:lnTo>
                  <a:lnTo>
                    <a:pt x="462113" y="599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25190" y="3396501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0" y="42846"/>
                  </a:moveTo>
                  <a:lnTo>
                    <a:pt x="21423" y="21423"/>
                  </a:lnTo>
                  <a:lnTo>
                    <a:pt x="0" y="0"/>
                  </a:lnTo>
                  <a:lnTo>
                    <a:pt x="58860" y="21423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625190" y="3396501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21423" y="21423"/>
                  </a:moveTo>
                  <a:lnTo>
                    <a:pt x="0" y="42846"/>
                  </a:lnTo>
                  <a:lnTo>
                    <a:pt x="58860" y="21423"/>
                  </a:lnTo>
                  <a:lnTo>
                    <a:pt x="0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4199" y="2698725"/>
              <a:ext cx="1190625" cy="109855"/>
            </a:xfrm>
            <a:custGeom>
              <a:avLst/>
              <a:gdLst/>
              <a:ahLst/>
              <a:cxnLst/>
              <a:rect l="l" t="t" r="r" b="b"/>
              <a:pathLst>
                <a:path w="1190625" h="109855">
                  <a:moveTo>
                    <a:pt x="0" y="0"/>
                  </a:moveTo>
                  <a:lnTo>
                    <a:pt x="1190099" y="0"/>
                  </a:lnTo>
                  <a:lnTo>
                    <a:pt x="1190099" y="109499"/>
                  </a:lnTo>
                  <a:lnTo>
                    <a:pt x="0" y="1094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3E6E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98550" y="2479724"/>
              <a:ext cx="2188845" cy="219075"/>
            </a:xfrm>
            <a:custGeom>
              <a:avLst/>
              <a:gdLst/>
              <a:ahLst/>
              <a:cxnLst/>
              <a:rect l="l" t="t" r="r" b="b"/>
              <a:pathLst>
                <a:path w="2188845" h="219075">
                  <a:moveTo>
                    <a:pt x="0" y="0"/>
                  </a:moveTo>
                  <a:lnTo>
                    <a:pt x="2188799" y="0"/>
                  </a:lnTo>
                  <a:lnTo>
                    <a:pt x="2188799" y="218999"/>
                  </a:lnTo>
                  <a:lnTo>
                    <a:pt x="0" y="218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4199" y="2919449"/>
              <a:ext cx="2778125" cy="1286510"/>
            </a:xfrm>
            <a:custGeom>
              <a:avLst/>
              <a:gdLst/>
              <a:ahLst/>
              <a:cxnLst/>
              <a:rect l="l" t="t" r="r" b="b"/>
              <a:pathLst>
                <a:path w="2778125" h="1286510">
                  <a:moveTo>
                    <a:pt x="0" y="0"/>
                  </a:moveTo>
                  <a:lnTo>
                    <a:pt x="938399" y="0"/>
                  </a:lnTo>
                  <a:lnTo>
                    <a:pt x="938399" y="1286099"/>
                  </a:lnTo>
                  <a:lnTo>
                    <a:pt x="0" y="1286099"/>
                  </a:lnTo>
                  <a:lnTo>
                    <a:pt x="0" y="0"/>
                  </a:lnTo>
                  <a:close/>
                </a:path>
                <a:path w="2778125" h="1286510">
                  <a:moveTo>
                    <a:pt x="938399" y="643049"/>
                  </a:moveTo>
                  <a:lnTo>
                    <a:pt x="1943659" y="643049"/>
                  </a:lnTo>
                  <a:lnTo>
                    <a:pt x="1943659" y="965549"/>
                  </a:lnTo>
                  <a:lnTo>
                    <a:pt x="2777549" y="965549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7462" y="3823514"/>
              <a:ext cx="158251" cy="12297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524300" y="2753475"/>
              <a:ext cx="1587500" cy="664210"/>
            </a:xfrm>
            <a:custGeom>
              <a:avLst/>
              <a:gdLst/>
              <a:ahLst/>
              <a:cxnLst/>
              <a:rect l="l" t="t" r="r" b="b"/>
              <a:pathLst>
                <a:path w="1587500" h="664210">
                  <a:moveTo>
                    <a:pt x="0" y="0"/>
                  </a:moveTo>
                  <a:lnTo>
                    <a:pt x="879397" y="0"/>
                  </a:lnTo>
                  <a:lnTo>
                    <a:pt x="879397" y="663899"/>
                  </a:lnTo>
                  <a:lnTo>
                    <a:pt x="1587449" y="663899"/>
                  </a:lnTo>
                </a:path>
              </a:pathLst>
            </a:custGeom>
            <a:ln w="28574">
              <a:solidFill>
                <a:srgbClr val="3E6EC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7462" y="3355888"/>
              <a:ext cx="158251" cy="12297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587350" y="2589224"/>
              <a:ext cx="524510" cy="360680"/>
            </a:xfrm>
            <a:custGeom>
              <a:avLst/>
              <a:gdLst/>
              <a:ahLst/>
              <a:cxnLst/>
              <a:rect l="l" t="t" r="r" b="b"/>
              <a:pathLst>
                <a:path w="524510" h="360680">
                  <a:moveTo>
                    <a:pt x="0" y="0"/>
                  </a:moveTo>
                  <a:lnTo>
                    <a:pt x="347877" y="0"/>
                  </a:lnTo>
                  <a:lnTo>
                    <a:pt x="347877" y="360299"/>
                  </a:lnTo>
                  <a:lnTo>
                    <a:pt x="524249" y="360299"/>
                  </a:lnTo>
                </a:path>
              </a:pathLst>
            </a:custGeom>
            <a:ln w="28574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7312" y="2888039"/>
              <a:ext cx="158251" cy="12297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471500" y="3735749"/>
              <a:ext cx="1421130" cy="1219835"/>
            </a:xfrm>
            <a:custGeom>
              <a:avLst/>
              <a:gdLst/>
              <a:ahLst/>
              <a:cxnLst/>
              <a:rect l="l" t="t" r="r" b="b"/>
              <a:pathLst>
                <a:path w="1421129" h="1219835">
                  <a:moveTo>
                    <a:pt x="1217795" y="1219799"/>
                  </a:moveTo>
                  <a:lnTo>
                    <a:pt x="203303" y="1219799"/>
                  </a:lnTo>
                  <a:lnTo>
                    <a:pt x="156688" y="1214430"/>
                  </a:lnTo>
                  <a:lnTo>
                    <a:pt x="113896" y="1199135"/>
                  </a:lnTo>
                  <a:lnTo>
                    <a:pt x="76147" y="1175136"/>
                  </a:lnTo>
                  <a:lnTo>
                    <a:pt x="44663" y="1143652"/>
                  </a:lnTo>
                  <a:lnTo>
                    <a:pt x="20664" y="1105903"/>
                  </a:lnTo>
                  <a:lnTo>
                    <a:pt x="5369" y="1063111"/>
                  </a:lnTo>
                  <a:lnTo>
                    <a:pt x="0" y="1016495"/>
                  </a:lnTo>
                  <a:lnTo>
                    <a:pt x="0" y="203303"/>
                  </a:lnTo>
                  <a:lnTo>
                    <a:pt x="5369" y="156688"/>
                  </a:lnTo>
                  <a:lnTo>
                    <a:pt x="20664" y="113896"/>
                  </a:lnTo>
                  <a:lnTo>
                    <a:pt x="44663" y="76147"/>
                  </a:lnTo>
                  <a:lnTo>
                    <a:pt x="76147" y="44663"/>
                  </a:lnTo>
                  <a:lnTo>
                    <a:pt x="113896" y="20664"/>
                  </a:lnTo>
                  <a:lnTo>
                    <a:pt x="156688" y="5369"/>
                  </a:lnTo>
                  <a:lnTo>
                    <a:pt x="203303" y="0"/>
                  </a:lnTo>
                  <a:lnTo>
                    <a:pt x="1217795" y="0"/>
                  </a:lnTo>
                  <a:lnTo>
                    <a:pt x="1257643" y="3942"/>
                  </a:lnTo>
                  <a:lnTo>
                    <a:pt x="1295596" y="15475"/>
                  </a:lnTo>
                  <a:lnTo>
                    <a:pt x="1330589" y="34157"/>
                  </a:lnTo>
                  <a:lnTo>
                    <a:pt x="1361553" y="59546"/>
                  </a:lnTo>
                  <a:lnTo>
                    <a:pt x="1386942" y="90511"/>
                  </a:lnTo>
                  <a:lnTo>
                    <a:pt x="1405624" y="125503"/>
                  </a:lnTo>
                  <a:lnTo>
                    <a:pt x="1417157" y="163456"/>
                  </a:lnTo>
                  <a:lnTo>
                    <a:pt x="1421099" y="203303"/>
                  </a:lnTo>
                  <a:lnTo>
                    <a:pt x="1421099" y="1016495"/>
                  </a:lnTo>
                  <a:lnTo>
                    <a:pt x="1415730" y="1063111"/>
                  </a:lnTo>
                  <a:lnTo>
                    <a:pt x="1400435" y="1105903"/>
                  </a:lnTo>
                  <a:lnTo>
                    <a:pt x="1376436" y="1143652"/>
                  </a:lnTo>
                  <a:lnTo>
                    <a:pt x="1344952" y="1175136"/>
                  </a:lnTo>
                  <a:lnTo>
                    <a:pt x="1307203" y="1199135"/>
                  </a:lnTo>
                  <a:lnTo>
                    <a:pt x="1264411" y="1214430"/>
                  </a:lnTo>
                  <a:lnTo>
                    <a:pt x="1217795" y="1219799"/>
                  </a:lnTo>
                  <a:close/>
                </a:path>
              </a:pathLst>
            </a:custGeom>
            <a:solidFill>
              <a:srgbClr val="FFF1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471500" y="3735749"/>
              <a:ext cx="1421130" cy="1219835"/>
            </a:xfrm>
            <a:custGeom>
              <a:avLst/>
              <a:gdLst/>
              <a:ahLst/>
              <a:cxnLst/>
              <a:rect l="l" t="t" r="r" b="b"/>
              <a:pathLst>
                <a:path w="1421129" h="1219835">
                  <a:moveTo>
                    <a:pt x="0" y="203303"/>
                  </a:moveTo>
                  <a:lnTo>
                    <a:pt x="5369" y="156688"/>
                  </a:lnTo>
                  <a:lnTo>
                    <a:pt x="20664" y="113896"/>
                  </a:lnTo>
                  <a:lnTo>
                    <a:pt x="44663" y="76147"/>
                  </a:lnTo>
                  <a:lnTo>
                    <a:pt x="76147" y="44663"/>
                  </a:lnTo>
                  <a:lnTo>
                    <a:pt x="113896" y="20664"/>
                  </a:lnTo>
                  <a:lnTo>
                    <a:pt x="156688" y="5369"/>
                  </a:lnTo>
                  <a:lnTo>
                    <a:pt x="203303" y="0"/>
                  </a:lnTo>
                  <a:lnTo>
                    <a:pt x="1217795" y="0"/>
                  </a:lnTo>
                  <a:lnTo>
                    <a:pt x="1257643" y="3942"/>
                  </a:lnTo>
                  <a:lnTo>
                    <a:pt x="1295596" y="15475"/>
                  </a:lnTo>
                  <a:lnTo>
                    <a:pt x="1330589" y="34157"/>
                  </a:lnTo>
                  <a:lnTo>
                    <a:pt x="1361553" y="59546"/>
                  </a:lnTo>
                  <a:lnTo>
                    <a:pt x="1386942" y="90511"/>
                  </a:lnTo>
                  <a:lnTo>
                    <a:pt x="1405624" y="125503"/>
                  </a:lnTo>
                  <a:lnTo>
                    <a:pt x="1417157" y="163456"/>
                  </a:lnTo>
                  <a:lnTo>
                    <a:pt x="1421099" y="203303"/>
                  </a:lnTo>
                  <a:lnTo>
                    <a:pt x="1421099" y="1016495"/>
                  </a:lnTo>
                  <a:lnTo>
                    <a:pt x="1415730" y="1063111"/>
                  </a:lnTo>
                  <a:lnTo>
                    <a:pt x="1400435" y="1105903"/>
                  </a:lnTo>
                  <a:lnTo>
                    <a:pt x="1376436" y="1143652"/>
                  </a:lnTo>
                  <a:lnTo>
                    <a:pt x="1344952" y="1175136"/>
                  </a:lnTo>
                  <a:lnTo>
                    <a:pt x="1307203" y="1199135"/>
                  </a:lnTo>
                  <a:lnTo>
                    <a:pt x="1264411" y="1214430"/>
                  </a:lnTo>
                  <a:lnTo>
                    <a:pt x="1217795" y="1219799"/>
                  </a:lnTo>
                  <a:lnTo>
                    <a:pt x="203303" y="1219799"/>
                  </a:lnTo>
                  <a:lnTo>
                    <a:pt x="156688" y="1214430"/>
                  </a:lnTo>
                  <a:lnTo>
                    <a:pt x="113896" y="1199135"/>
                  </a:lnTo>
                  <a:lnTo>
                    <a:pt x="76147" y="1175136"/>
                  </a:lnTo>
                  <a:lnTo>
                    <a:pt x="44663" y="1143652"/>
                  </a:lnTo>
                  <a:lnTo>
                    <a:pt x="20664" y="1105903"/>
                  </a:lnTo>
                  <a:lnTo>
                    <a:pt x="5369" y="1063111"/>
                  </a:lnTo>
                  <a:lnTo>
                    <a:pt x="0" y="1016495"/>
                  </a:lnTo>
                  <a:lnTo>
                    <a:pt x="0" y="203303"/>
                  </a:lnTo>
                  <a:close/>
                </a:path>
              </a:pathLst>
            </a:custGeom>
            <a:ln w="9524">
              <a:solidFill>
                <a:srgbClr val="FFF1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75650" y="4804774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0" y="0"/>
                  </a:moveTo>
                  <a:lnTo>
                    <a:pt x="9091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0512" y="4743288"/>
              <a:ext cx="158250" cy="12297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675650" y="4070225"/>
              <a:ext cx="0" cy="734695"/>
            </a:xfrm>
            <a:custGeom>
              <a:avLst/>
              <a:gdLst/>
              <a:ahLst/>
              <a:cxnLst/>
              <a:rect l="l" t="t" r="r" b="b"/>
              <a:pathLst>
                <a:path h="734695">
                  <a:moveTo>
                    <a:pt x="0" y="7345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14164" y="3926261"/>
              <a:ext cx="122971" cy="15825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6181" y="4383268"/>
              <a:ext cx="223317" cy="32982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8634" y="3850639"/>
              <a:ext cx="223318" cy="33518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4291" y="4329302"/>
              <a:ext cx="223315" cy="33198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900665" y="3417325"/>
              <a:ext cx="281940" cy="253365"/>
            </a:xfrm>
            <a:custGeom>
              <a:avLst/>
              <a:gdLst/>
              <a:ahLst/>
              <a:cxnLst/>
              <a:rect l="l" t="t" r="r" b="b"/>
              <a:pathLst>
                <a:path w="281940" h="253364">
                  <a:moveTo>
                    <a:pt x="0" y="0"/>
                  </a:moveTo>
                  <a:lnTo>
                    <a:pt x="281399" y="0"/>
                  </a:lnTo>
                  <a:lnTo>
                    <a:pt x="281399" y="253013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160641" y="364891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60641" y="364891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2577185" y="4661833"/>
            <a:ext cx="32211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i="1" dirty="0" err="1">
                <a:latin typeface="Trebuchet MS"/>
                <a:cs typeface="Trebuchet MS"/>
              </a:rPr>
              <a:t>Мазмұнға</a:t>
            </a:r>
            <a:r>
              <a:rPr lang="ru-RU" sz="1400" i="1" dirty="0">
                <a:latin typeface="Trebuchet MS"/>
                <a:cs typeface="Trebuchet MS"/>
              </a:rPr>
              <a:t> </a:t>
            </a:r>
            <a:r>
              <a:rPr lang="ru-RU" sz="1400" i="1" dirty="0" err="1">
                <a:latin typeface="Trebuchet MS"/>
                <a:cs typeface="Trebuchet MS"/>
              </a:rPr>
              <a:t>негізделген</a:t>
            </a:r>
            <a:r>
              <a:rPr lang="ru-RU" sz="1400" i="1" dirty="0">
                <a:latin typeface="Trebuchet MS"/>
                <a:cs typeface="Trebuchet MS"/>
              </a:rPr>
              <a:t> </a:t>
            </a:r>
            <a:r>
              <a:rPr lang="ru-RU" sz="1400" i="1" dirty="0" err="1">
                <a:latin typeface="Trebuchet MS"/>
                <a:cs typeface="Trebuchet MS"/>
              </a:rPr>
              <a:t>ендіру</a:t>
            </a:r>
            <a:r>
              <a:rPr lang="ru-RU" sz="1400" i="1" dirty="0">
                <a:latin typeface="Trebuchet MS"/>
                <a:cs typeface="Trebuchet MS"/>
              </a:rPr>
              <a:t> </a:t>
            </a:r>
            <a:r>
              <a:rPr lang="ru-RU" sz="1400" i="1" dirty="0" err="1">
                <a:latin typeface="Trebuchet MS"/>
                <a:cs typeface="Trebuchet MS"/>
              </a:rPr>
              <a:t>кеңістігі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937" y="2410761"/>
            <a:ext cx="8667115" cy="2550160"/>
            <a:chOff x="306937" y="2410761"/>
            <a:chExt cx="8667115" cy="2550160"/>
          </a:xfrm>
        </p:grpSpPr>
        <p:sp>
          <p:nvSpPr>
            <p:cNvPr id="3" name="object 3"/>
            <p:cNvSpPr/>
            <p:nvPr/>
          </p:nvSpPr>
          <p:spPr>
            <a:xfrm>
              <a:off x="311699" y="2415524"/>
              <a:ext cx="4158615" cy="2106930"/>
            </a:xfrm>
            <a:custGeom>
              <a:avLst/>
              <a:gdLst/>
              <a:ahLst/>
              <a:cxnLst/>
              <a:rect l="l" t="t" r="r" b="b"/>
              <a:pathLst>
                <a:path w="4158615" h="2106929">
                  <a:moveTo>
                    <a:pt x="0" y="351106"/>
                  </a:moveTo>
                  <a:lnTo>
                    <a:pt x="3205" y="303463"/>
                  </a:lnTo>
                  <a:lnTo>
                    <a:pt x="12541" y="257768"/>
                  </a:lnTo>
                  <a:lnTo>
                    <a:pt x="27591" y="214440"/>
                  </a:lnTo>
                  <a:lnTo>
                    <a:pt x="47936" y="173896"/>
                  </a:lnTo>
                  <a:lnTo>
                    <a:pt x="73157" y="136555"/>
                  </a:lnTo>
                  <a:lnTo>
                    <a:pt x="102836" y="102836"/>
                  </a:lnTo>
                  <a:lnTo>
                    <a:pt x="136555" y="73157"/>
                  </a:lnTo>
                  <a:lnTo>
                    <a:pt x="173896" y="47936"/>
                  </a:lnTo>
                  <a:lnTo>
                    <a:pt x="214440" y="27591"/>
                  </a:lnTo>
                  <a:lnTo>
                    <a:pt x="257768" y="12541"/>
                  </a:lnTo>
                  <a:lnTo>
                    <a:pt x="303463" y="3205"/>
                  </a:lnTo>
                  <a:lnTo>
                    <a:pt x="351107" y="0"/>
                  </a:lnTo>
                  <a:lnTo>
                    <a:pt x="3807492" y="0"/>
                  </a:lnTo>
                  <a:lnTo>
                    <a:pt x="3853643" y="3044"/>
                  </a:lnTo>
                  <a:lnTo>
                    <a:pt x="3898613" y="12029"/>
                  </a:lnTo>
                  <a:lnTo>
                    <a:pt x="3941855" y="26726"/>
                  </a:lnTo>
                  <a:lnTo>
                    <a:pt x="3982825" y="46910"/>
                  </a:lnTo>
                  <a:lnTo>
                    <a:pt x="4020976" y="72356"/>
                  </a:lnTo>
                  <a:lnTo>
                    <a:pt x="4055763" y="102836"/>
                  </a:lnTo>
                  <a:lnTo>
                    <a:pt x="4086243" y="137623"/>
                  </a:lnTo>
                  <a:lnTo>
                    <a:pt x="4111689" y="175774"/>
                  </a:lnTo>
                  <a:lnTo>
                    <a:pt x="4131873" y="216744"/>
                  </a:lnTo>
                  <a:lnTo>
                    <a:pt x="4146570" y="259986"/>
                  </a:lnTo>
                  <a:lnTo>
                    <a:pt x="4155555" y="304956"/>
                  </a:lnTo>
                  <a:lnTo>
                    <a:pt x="4158599" y="351106"/>
                  </a:lnTo>
                  <a:lnTo>
                    <a:pt x="4158599" y="1755492"/>
                  </a:lnTo>
                  <a:lnTo>
                    <a:pt x="4155394" y="1803136"/>
                  </a:lnTo>
                  <a:lnTo>
                    <a:pt x="4146058" y="1848831"/>
                  </a:lnTo>
                  <a:lnTo>
                    <a:pt x="4131008" y="1892159"/>
                  </a:lnTo>
                  <a:lnTo>
                    <a:pt x="4110663" y="1932703"/>
                  </a:lnTo>
                  <a:lnTo>
                    <a:pt x="4085442" y="1970043"/>
                  </a:lnTo>
                  <a:lnTo>
                    <a:pt x="4055763" y="2003763"/>
                  </a:lnTo>
                  <a:lnTo>
                    <a:pt x="4022043" y="2033442"/>
                  </a:lnTo>
                  <a:lnTo>
                    <a:pt x="3984703" y="2058663"/>
                  </a:lnTo>
                  <a:lnTo>
                    <a:pt x="3944159" y="2079008"/>
                  </a:lnTo>
                  <a:lnTo>
                    <a:pt x="3900831" y="2094058"/>
                  </a:lnTo>
                  <a:lnTo>
                    <a:pt x="3855136" y="2103394"/>
                  </a:lnTo>
                  <a:lnTo>
                    <a:pt x="3807492" y="2106599"/>
                  </a:lnTo>
                  <a:lnTo>
                    <a:pt x="351107" y="2106599"/>
                  </a:lnTo>
                  <a:lnTo>
                    <a:pt x="303463" y="2103394"/>
                  </a:lnTo>
                  <a:lnTo>
                    <a:pt x="257768" y="2094058"/>
                  </a:lnTo>
                  <a:lnTo>
                    <a:pt x="214440" y="2079008"/>
                  </a:lnTo>
                  <a:lnTo>
                    <a:pt x="173896" y="2058663"/>
                  </a:lnTo>
                  <a:lnTo>
                    <a:pt x="136555" y="2033442"/>
                  </a:lnTo>
                  <a:lnTo>
                    <a:pt x="102836" y="2003763"/>
                  </a:lnTo>
                  <a:lnTo>
                    <a:pt x="73157" y="1970043"/>
                  </a:lnTo>
                  <a:lnTo>
                    <a:pt x="47936" y="1932703"/>
                  </a:lnTo>
                  <a:lnTo>
                    <a:pt x="27591" y="1892159"/>
                  </a:lnTo>
                  <a:lnTo>
                    <a:pt x="12541" y="1848831"/>
                  </a:lnTo>
                  <a:lnTo>
                    <a:pt x="3205" y="1803136"/>
                  </a:lnTo>
                  <a:lnTo>
                    <a:pt x="0" y="1755492"/>
                  </a:lnTo>
                  <a:lnTo>
                    <a:pt x="0" y="35110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96249" y="3271874"/>
              <a:ext cx="2188845" cy="394335"/>
            </a:xfrm>
            <a:custGeom>
              <a:avLst/>
              <a:gdLst/>
              <a:ahLst/>
              <a:cxnLst/>
              <a:rect l="l" t="t" r="r" b="b"/>
              <a:pathLst>
                <a:path w="2188845" h="394335">
                  <a:moveTo>
                    <a:pt x="2123148" y="393899"/>
                  </a:move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2123148" y="0"/>
                  </a:lnTo>
                  <a:lnTo>
                    <a:pt x="2169570" y="19228"/>
                  </a:lnTo>
                  <a:lnTo>
                    <a:pt x="2188799" y="65651"/>
                  </a:lnTo>
                  <a:lnTo>
                    <a:pt x="2188799" y="328248"/>
                  </a:lnTo>
                  <a:lnTo>
                    <a:pt x="2183640" y="353803"/>
                  </a:lnTo>
                  <a:lnTo>
                    <a:pt x="2169571" y="374671"/>
                  </a:lnTo>
                  <a:lnTo>
                    <a:pt x="2148703" y="388740"/>
                  </a:lnTo>
                  <a:lnTo>
                    <a:pt x="2123148" y="393899"/>
                  </a:lnTo>
                  <a:close/>
                </a:path>
              </a:pathLst>
            </a:custGeom>
            <a:solidFill>
              <a:srgbClr val="FFF1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96249" y="3271874"/>
              <a:ext cx="2188845" cy="394335"/>
            </a:xfrm>
            <a:custGeom>
              <a:avLst/>
              <a:gdLst/>
              <a:ahLst/>
              <a:cxnLst/>
              <a:rect l="l" t="t" r="r" b="b"/>
              <a:pathLst>
                <a:path w="2188845" h="394335">
                  <a:moveTo>
                    <a:pt x="0" y="65651"/>
                  </a:move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2123148" y="0"/>
                  </a:lnTo>
                  <a:lnTo>
                    <a:pt x="2169570" y="19228"/>
                  </a:lnTo>
                  <a:lnTo>
                    <a:pt x="2188799" y="65651"/>
                  </a:lnTo>
                  <a:lnTo>
                    <a:pt x="2188799" y="328248"/>
                  </a:lnTo>
                  <a:lnTo>
                    <a:pt x="2183640" y="353803"/>
                  </a:lnTo>
                  <a:lnTo>
                    <a:pt x="2169571" y="374671"/>
                  </a:lnTo>
                  <a:lnTo>
                    <a:pt x="2148703" y="388740"/>
                  </a:lnTo>
                  <a:lnTo>
                    <a:pt x="2123148" y="393899"/>
                  </a:ln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70300" y="3468824"/>
              <a:ext cx="661035" cy="635"/>
            </a:xfrm>
            <a:custGeom>
              <a:avLst/>
              <a:gdLst/>
              <a:ahLst/>
              <a:cxnLst/>
              <a:rect l="l" t="t" r="r" b="b"/>
              <a:pathLst>
                <a:path w="661035" h="635">
                  <a:moveTo>
                    <a:pt x="0" y="0"/>
                  </a:moveTo>
                  <a:lnTo>
                    <a:pt x="362977" y="0"/>
                  </a:lnTo>
                  <a:lnTo>
                    <a:pt x="362977" y="599"/>
                  </a:lnTo>
                  <a:lnTo>
                    <a:pt x="660713" y="599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09590" y="3448000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0" y="42846"/>
                  </a:moveTo>
                  <a:lnTo>
                    <a:pt x="21423" y="21423"/>
                  </a:lnTo>
                  <a:lnTo>
                    <a:pt x="0" y="0"/>
                  </a:lnTo>
                  <a:lnTo>
                    <a:pt x="58860" y="21423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09590" y="3448000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79">
                  <a:moveTo>
                    <a:pt x="21423" y="21423"/>
                  </a:moveTo>
                  <a:lnTo>
                    <a:pt x="0" y="42846"/>
                  </a:lnTo>
                  <a:lnTo>
                    <a:pt x="58860" y="21423"/>
                  </a:lnTo>
                  <a:lnTo>
                    <a:pt x="0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750" y="3977749"/>
              <a:ext cx="394199" cy="3941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9856" y="3131964"/>
              <a:ext cx="745543" cy="7958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3824" y="3136580"/>
              <a:ext cx="786492" cy="8150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97290" y="3151563"/>
              <a:ext cx="571377" cy="73708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6649" y="3908225"/>
              <a:ext cx="394329" cy="400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8724" y="3908225"/>
              <a:ext cx="394329" cy="400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5332" y="3926364"/>
              <a:ext cx="362602" cy="3616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3800" y="2484049"/>
              <a:ext cx="3570604" cy="572770"/>
            </a:xfrm>
            <a:custGeom>
              <a:avLst/>
              <a:gdLst/>
              <a:ahLst/>
              <a:cxnLst/>
              <a:rect l="l" t="t" r="r" b="b"/>
              <a:pathLst>
                <a:path w="3570604" h="572769">
                  <a:moveTo>
                    <a:pt x="3283949" y="572699"/>
                  </a:moveTo>
                  <a:lnTo>
                    <a:pt x="3283949" y="429524"/>
                  </a:lnTo>
                  <a:lnTo>
                    <a:pt x="0" y="429524"/>
                  </a:lnTo>
                  <a:lnTo>
                    <a:pt x="0" y="143174"/>
                  </a:lnTo>
                  <a:lnTo>
                    <a:pt x="3283949" y="143174"/>
                  </a:lnTo>
                  <a:lnTo>
                    <a:pt x="3283949" y="0"/>
                  </a:lnTo>
                  <a:lnTo>
                    <a:pt x="3570299" y="286349"/>
                  </a:lnTo>
                  <a:lnTo>
                    <a:pt x="3283949" y="5726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47700" y="3735749"/>
              <a:ext cx="1421130" cy="1219835"/>
            </a:xfrm>
            <a:custGeom>
              <a:avLst/>
              <a:gdLst/>
              <a:ahLst/>
              <a:cxnLst/>
              <a:rect l="l" t="t" r="r" b="b"/>
              <a:pathLst>
                <a:path w="1421129" h="1219835">
                  <a:moveTo>
                    <a:pt x="1217795" y="1219799"/>
                  </a:moveTo>
                  <a:lnTo>
                    <a:pt x="203303" y="1219799"/>
                  </a:lnTo>
                  <a:lnTo>
                    <a:pt x="156688" y="1214430"/>
                  </a:lnTo>
                  <a:lnTo>
                    <a:pt x="113896" y="1199135"/>
                  </a:lnTo>
                  <a:lnTo>
                    <a:pt x="76147" y="1175136"/>
                  </a:lnTo>
                  <a:lnTo>
                    <a:pt x="44663" y="1143652"/>
                  </a:lnTo>
                  <a:lnTo>
                    <a:pt x="20664" y="1105903"/>
                  </a:lnTo>
                  <a:lnTo>
                    <a:pt x="5369" y="1063111"/>
                  </a:lnTo>
                  <a:lnTo>
                    <a:pt x="0" y="1016495"/>
                  </a:lnTo>
                  <a:lnTo>
                    <a:pt x="0" y="203303"/>
                  </a:lnTo>
                  <a:lnTo>
                    <a:pt x="5369" y="156688"/>
                  </a:lnTo>
                  <a:lnTo>
                    <a:pt x="20664" y="113896"/>
                  </a:lnTo>
                  <a:lnTo>
                    <a:pt x="44663" y="76147"/>
                  </a:lnTo>
                  <a:lnTo>
                    <a:pt x="76147" y="44663"/>
                  </a:lnTo>
                  <a:lnTo>
                    <a:pt x="113896" y="20664"/>
                  </a:lnTo>
                  <a:lnTo>
                    <a:pt x="156688" y="5369"/>
                  </a:lnTo>
                  <a:lnTo>
                    <a:pt x="203303" y="0"/>
                  </a:lnTo>
                  <a:lnTo>
                    <a:pt x="1217795" y="0"/>
                  </a:lnTo>
                  <a:lnTo>
                    <a:pt x="1257643" y="3942"/>
                  </a:lnTo>
                  <a:lnTo>
                    <a:pt x="1295596" y="15475"/>
                  </a:lnTo>
                  <a:lnTo>
                    <a:pt x="1330589" y="34157"/>
                  </a:lnTo>
                  <a:lnTo>
                    <a:pt x="1361553" y="59546"/>
                  </a:lnTo>
                  <a:lnTo>
                    <a:pt x="1386942" y="90511"/>
                  </a:lnTo>
                  <a:lnTo>
                    <a:pt x="1405624" y="125503"/>
                  </a:lnTo>
                  <a:lnTo>
                    <a:pt x="1417157" y="163456"/>
                  </a:lnTo>
                  <a:lnTo>
                    <a:pt x="1421099" y="203303"/>
                  </a:lnTo>
                  <a:lnTo>
                    <a:pt x="1421099" y="1016495"/>
                  </a:lnTo>
                  <a:lnTo>
                    <a:pt x="1415730" y="1063111"/>
                  </a:lnTo>
                  <a:lnTo>
                    <a:pt x="1400435" y="1105903"/>
                  </a:lnTo>
                  <a:lnTo>
                    <a:pt x="1376436" y="1143652"/>
                  </a:lnTo>
                  <a:lnTo>
                    <a:pt x="1344952" y="1175136"/>
                  </a:lnTo>
                  <a:lnTo>
                    <a:pt x="1307203" y="1199135"/>
                  </a:lnTo>
                  <a:lnTo>
                    <a:pt x="1264411" y="1214430"/>
                  </a:lnTo>
                  <a:lnTo>
                    <a:pt x="1217795" y="1219799"/>
                  </a:lnTo>
                  <a:close/>
                </a:path>
              </a:pathLst>
            </a:custGeom>
            <a:solidFill>
              <a:srgbClr val="FFF1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47700" y="3735749"/>
              <a:ext cx="1421130" cy="1219835"/>
            </a:xfrm>
            <a:custGeom>
              <a:avLst/>
              <a:gdLst/>
              <a:ahLst/>
              <a:cxnLst/>
              <a:rect l="l" t="t" r="r" b="b"/>
              <a:pathLst>
                <a:path w="1421129" h="1219835">
                  <a:moveTo>
                    <a:pt x="0" y="203303"/>
                  </a:moveTo>
                  <a:lnTo>
                    <a:pt x="5369" y="156688"/>
                  </a:lnTo>
                  <a:lnTo>
                    <a:pt x="20664" y="113896"/>
                  </a:lnTo>
                  <a:lnTo>
                    <a:pt x="44663" y="76147"/>
                  </a:lnTo>
                  <a:lnTo>
                    <a:pt x="76147" y="44663"/>
                  </a:lnTo>
                  <a:lnTo>
                    <a:pt x="113896" y="20664"/>
                  </a:lnTo>
                  <a:lnTo>
                    <a:pt x="156688" y="5369"/>
                  </a:lnTo>
                  <a:lnTo>
                    <a:pt x="203303" y="0"/>
                  </a:lnTo>
                  <a:lnTo>
                    <a:pt x="1217795" y="0"/>
                  </a:lnTo>
                  <a:lnTo>
                    <a:pt x="1257643" y="3942"/>
                  </a:lnTo>
                  <a:lnTo>
                    <a:pt x="1295596" y="15475"/>
                  </a:lnTo>
                  <a:lnTo>
                    <a:pt x="1330589" y="34157"/>
                  </a:lnTo>
                  <a:lnTo>
                    <a:pt x="1361553" y="59546"/>
                  </a:lnTo>
                  <a:lnTo>
                    <a:pt x="1386942" y="90511"/>
                  </a:lnTo>
                  <a:lnTo>
                    <a:pt x="1405624" y="125503"/>
                  </a:lnTo>
                  <a:lnTo>
                    <a:pt x="1417157" y="163456"/>
                  </a:lnTo>
                  <a:lnTo>
                    <a:pt x="1421099" y="203303"/>
                  </a:lnTo>
                  <a:lnTo>
                    <a:pt x="1421099" y="1016495"/>
                  </a:lnTo>
                  <a:lnTo>
                    <a:pt x="1415730" y="1063111"/>
                  </a:lnTo>
                  <a:lnTo>
                    <a:pt x="1400435" y="1105903"/>
                  </a:lnTo>
                  <a:lnTo>
                    <a:pt x="1376436" y="1143652"/>
                  </a:lnTo>
                  <a:lnTo>
                    <a:pt x="1344952" y="1175136"/>
                  </a:lnTo>
                  <a:lnTo>
                    <a:pt x="1307203" y="1199135"/>
                  </a:lnTo>
                  <a:lnTo>
                    <a:pt x="1264411" y="1214430"/>
                  </a:lnTo>
                  <a:lnTo>
                    <a:pt x="1217795" y="1219799"/>
                  </a:lnTo>
                  <a:lnTo>
                    <a:pt x="203303" y="1219799"/>
                  </a:lnTo>
                  <a:lnTo>
                    <a:pt x="156688" y="1214430"/>
                  </a:lnTo>
                  <a:lnTo>
                    <a:pt x="113896" y="1199135"/>
                  </a:lnTo>
                  <a:lnTo>
                    <a:pt x="76147" y="1175136"/>
                  </a:lnTo>
                  <a:lnTo>
                    <a:pt x="44663" y="1143652"/>
                  </a:lnTo>
                  <a:lnTo>
                    <a:pt x="20664" y="1105903"/>
                  </a:lnTo>
                  <a:lnTo>
                    <a:pt x="5369" y="1063111"/>
                  </a:lnTo>
                  <a:lnTo>
                    <a:pt x="0" y="1016495"/>
                  </a:lnTo>
                  <a:lnTo>
                    <a:pt x="0" y="203303"/>
                  </a:lnTo>
                  <a:close/>
                </a:path>
              </a:pathLst>
            </a:custGeom>
            <a:ln w="9524">
              <a:solidFill>
                <a:srgbClr val="FFF17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751849" y="4804774"/>
              <a:ext cx="909319" cy="0"/>
            </a:xfrm>
            <a:custGeom>
              <a:avLst/>
              <a:gdLst/>
              <a:ahLst/>
              <a:cxnLst/>
              <a:rect l="l" t="t" r="r" b="b"/>
              <a:pathLst>
                <a:path w="909320">
                  <a:moveTo>
                    <a:pt x="0" y="0"/>
                  </a:moveTo>
                  <a:lnTo>
                    <a:pt x="9091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6712" y="4743288"/>
              <a:ext cx="158250" cy="12297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51849" y="4070225"/>
              <a:ext cx="0" cy="734695"/>
            </a:xfrm>
            <a:custGeom>
              <a:avLst/>
              <a:gdLst/>
              <a:ahLst/>
              <a:cxnLst/>
              <a:rect l="l" t="t" r="r" b="b"/>
              <a:pathLst>
                <a:path h="734695">
                  <a:moveTo>
                    <a:pt x="0" y="7345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0364" y="3926261"/>
              <a:ext cx="122971" cy="1582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2380" y="4383268"/>
              <a:ext cx="223317" cy="3298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84835" y="3850639"/>
              <a:ext cx="223318" cy="33518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0491" y="4329302"/>
              <a:ext cx="223315" cy="33198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385049" y="3468824"/>
              <a:ext cx="873760" cy="201930"/>
            </a:xfrm>
            <a:custGeom>
              <a:avLst/>
              <a:gdLst/>
              <a:ahLst/>
              <a:cxnLst/>
              <a:rect l="l" t="t" r="r" b="b"/>
              <a:pathLst>
                <a:path w="873759" h="201929">
                  <a:moveTo>
                    <a:pt x="0" y="0"/>
                  </a:moveTo>
                  <a:lnTo>
                    <a:pt x="873299" y="0"/>
                  </a:lnTo>
                  <a:lnTo>
                    <a:pt x="873299" y="201713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36926" y="364911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58860"/>
                  </a:moveTo>
                  <a:lnTo>
                    <a:pt x="0" y="0"/>
                  </a:lnTo>
                  <a:lnTo>
                    <a:pt x="21423" y="21423"/>
                  </a:lnTo>
                  <a:lnTo>
                    <a:pt x="42846" y="0"/>
                  </a:lnTo>
                  <a:lnTo>
                    <a:pt x="21423" y="5886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236926" y="3649115"/>
              <a:ext cx="43180" cy="59055"/>
            </a:xfrm>
            <a:custGeom>
              <a:avLst/>
              <a:gdLst/>
              <a:ahLst/>
              <a:cxnLst/>
              <a:rect l="l" t="t" r="r" b="b"/>
              <a:pathLst>
                <a:path w="43179" h="59054">
                  <a:moveTo>
                    <a:pt x="21423" y="21423"/>
                  </a:moveTo>
                  <a:lnTo>
                    <a:pt x="0" y="0"/>
                  </a:lnTo>
                  <a:lnTo>
                    <a:pt x="21423" y="58860"/>
                  </a:lnTo>
                  <a:lnTo>
                    <a:pt x="42846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" dirty="0" err="1"/>
              <a:t>Өкілдіктер</a:t>
            </a:r>
            <a:r>
              <a:rPr lang="en-US" spc="-10" dirty="0"/>
              <a:t>(representations)</a:t>
            </a:r>
            <a:r>
              <a:rPr lang="ru-RU" spc="-10" dirty="0"/>
              <a:t> </a:t>
            </a:r>
            <a:r>
              <a:rPr lang="ru-RU" spc="-10" dirty="0" err="1"/>
              <a:t>және</a:t>
            </a:r>
            <a:r>
              <a:rPr lang="ru-RU" spc="-10" dirty="0"/>
              <a:t> </a:t>
            </a:r>
            <a:r>
              <a:rPr lang="ru-RU" spc="-10" dirty="0" err="1"/>
              <a:t>деректер</a:t>
            </a:r>
            <a:r>
              <a:rPr lang="ru-RU" spc="-10" dirty="0"/>
              <a:t> </a:t>
            </a:r>
            <a:r>
              <a:rPr lang="ru-RU" spc="-10" dirty="0" err="1"/>
              <a:t>көздері</a:t>
            </a:r>
            <a:endParaRPr spc="-10" dirty="0"/>
          </a:p>
        </p:txBody>
      </p:sp>
      <p:sp>
        <p:nvSpPr>
          <p:cNvPr id="30" name="object 30"/>
          <p:cNvSpPr txBox="1"/>
          <p:nvPr/>
        </p:nvSpPr>
        <p:spPr>
          <a:xfrm>
            <a:off x="2514600" y="4697463"/>
            <a:ext cx="3886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400" i="1" dirty="0" err="1">
                <a:latin typeface="Trebuchet MS"/>
                <a:cs typeface="Trebuchet MS"/>
              </a:rPr>
              <a:t>Мінез-құлыққа</a:t>
            </a:r>
            <a:r>
              <a:rPr lang="ru-RU" sz="1400" i="1" dirty="0">
                <a:latin typeface="Trebuchet MS"/>
                <a:cs typeface="Trebuchet MS"/>
              </a:rPr>
              <a:t> </a:t>
            </a:r>
            <a:r>
              <a:rPr lang="ru-RU" sz="1400" i="1" dirty="0" err="1">
                <a:latin typeface="Trebuchet MS"/>
                <a:cs typeface="Trebuchet MS"/>
              </a:rPr>
              <a:t>негізделген</a:t>
            </a:r>
            <a:r>
              <a:rPr lang="ru-RU" sz="1400" i="1" dirty="0">
                <a:latin typeface="Trebuchet MS"/>
                <a:cs typeface="Trebuchet MS"/>
              </a:rPr>
              <a:t> </a:t>
            </a:r>
            <a:r>
              <a:rPr lang="ru-RU" sz="1400" i="1" dirty="0" err="1">
                <a:latin typeface="Trebuchet MS"/>
                <a:cs typeface="Trebuchet MS"/>
              </a:rPr>
              <a:t>ендіру</a:t>
            </a:r>
            <a:r>
              <a:rPr lang="ru-RU" sz="1400" i="1" dirty="0">
                <a:latin typeface="Trebuchet MS"/>
                <a:cs typeface="Trebuchet MS"/>
              </a:rPr>
              <a:t> </a:t>
            </a:r>
            <a:r>
              <a:rPr lang="ru-RU" sz="1400" i="1" dirty="0" err="1">
                <a:latin typeface="Trebuchet MS"/>
                <a:cs typeface="Trebuchet MS"/>
              </a:rPr>
              <a:t>кеңістігі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4722" y="950069"/>
            <a:ext cx="8128000" cy="269817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79095" marR="203200" indent="-367030">
              <a:lnSpc>
                <a:spcPts val="2050"/>
              </a:lnSpc>
              <a:spcBef>
                <a:spcPts val="26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Төмен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өлшемді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кеңістікке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жоғары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дәрежелі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нысандарды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пайдаланушылар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элементтер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т.б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.)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салыстыру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процесін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b="1" dirty="0">
                <a:solidFill>
                  <a:schemeClr val="tx1"/>
                </a:solidFill>
                <a:latin typeface="Trebuchet MS"/>
                <a:cs typeface="Trebuchet MS"/>
              </a:rPr>
              <a:t>«</a:t>
            </a:r>
            <a:r>
              <a:rPr lang="ru-RU" b="1" dirty="0" err="1">
                <a:solidFill>
                  <a:schemeClr val="tx1"/>
                </a:solidFill>
                <a:latin typeface="Trebuchet MS"/>
                <a:cs typeface="Trebuchet MS"/>
              </a:rPr>
              <a:t>енгізу</a:t>
            </a:r>
            <a:r>
              <a:rPr lang="ru-RU" b="1" dirty="0">
                <a:solidFill>
                  <a:schemeClr val="tx1"/>
                </a:solidFill>
                <a:latin typeface="Trebuchet MS"/>
                <a:cs typeface="Trebuchet MS"/>
              </a:rPr>
              <a:t>»</a:t>
            </a:r>
            <a:r>
              <a:rPr lang="en-US" b="1" dirty="0">
                <a:solidFill>
                  <a:schemeClr val="tx1"/>
                </a:solidFill>
                <a:latin typeface="Trebuchet MS"/>
                <a:cs typeface="Trebuchet MS"/>
              </a:rPr>
              <a:t>(</a:t>
            </a:r>
            <a:r>
              <a:rPr lang="en-US" b="1" dirty="0" err="1">
                <a:solidFill>
                  <a:schemeClr val="tx1"/>
                </a:solidFill>
                <a:latin typeface="Trebuchet MS"/>
                <a:cs typeface="Trebuchet MS"/>
              </a:rPr>
              <a:t>embedings</a:t>
            </a:r>
            <a:r>
              <a:rPr lang="en-US" b="1" dirty="0">
                <a:solidFill>
                  <a:schemeClr val="tx1"/>
                </a:solidFill>
                <a:latin typeface="Trebuchet MS"/>
                <a:cs typeface="Trebuchet MS"/>
              </a:rPr>
              <a:t>)</a:t>
            </a:r>
            <a:r>
              <a:rPr lang="ru-RU" b="1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деп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dirty="0" err="1">
                <a:solidFill>
                  <a:srgbClr val="616161"/>
                </a:solidFill>
                <a:latin typeface="Trebuchet MS"/>
                <a:cs typeface="Trebuchet MS"/>
              </a:rPr>
              <a:t>атаймыз</a:t>
            </a:r>
            <a:r>
              <a:rPr lang="ru-RU" sz="180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lang="en-US" sz="1800" dirty="0">
              <a:latin typeface="Trebuchet MS"/>
              <a:cs typeface="Trebuchet MS"/>
            </a:endParaRPr>
          </a:p>
          <a:p>
            <a:pPr marL="836294" marR="5080" lvl="1" indent="-336550">
              <a:lnSpc>
                <a:spcPts val="1600"/>
              </a:lnSpc>
              <a:buFont typeface="Arial MT"/>
              <a:buChar char="○"/>
              <a:tabLst>
                <a:tab pos="836294" algn="l"/>
              </a:tabLst>
            </a:pP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Бір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ыстық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кодтау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сирек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есіңізде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ме?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Енгізулер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кішкентай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мыңдаған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элементтер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100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өлшемді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)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тығыз</a:t>
            </a:r>
            <a:r>
              <a:rPr lang="en-US" sz="1400" spc="-1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  <a:endParaRPr lang="en-US"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1400" dirty="0">
              <a:latin typeface="Trebuchet MS"/>
              <a:cs typeface="Trebuchet MS"/>
            </a:endParaRPr>
          </a:p>
          <a:p>
            <a:pPr marL="117030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Shopping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session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400" dirty="0">
              <a:latin typeface="Arial MT"/>
              <a:cs typeface="Arial MT"/>
            </a:endParaRPr>
          </a:p>
          <a:p>
            <a:pPr marL="4957445">
              <a:lnSpc>
                <a:spcPct val="100000"/>
              </a:lnSpc>
            </a:pPr>
            <a:r>
              <a:rPr sz="1400" i="1" spc="-10" dirty="0">
                <a:latin typeface="Arial"/>
                <a:cs typeface="Arial"/>
              </a:rPr>
              <a:t>EMBEDDING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SPACE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75" dirty="0" err="1"/>
              <a:t>RecSys</a:t>
            </a:r>
            <a:r>
              <a:rPr lang="en-US" spc="75" dirty="0"/>
              <a:t> </a:t>
            </a:r>
            <a:r>
              <a:rPr lang="ru-RU" spc="75" dirty="0" err="1"/>
              <a:t>пайдалану</a:t>
            </a:r>
            <a:r>
              <a:rPr lang="ru-RU" spc="75" dirty="0"/>
              <a:t> </a:t>
            </a:r>
            <a:r>
              <a:rPr lang="ru-RU" spc="75" dirty="0" err="1"/>
              <a:t>жағдайы</a:t>
            </a:r>
            <a:r>
              <a:rPr lang="ru-RU" spc="75" dirty="0"/>
              <a:t> </a:t>
            </a:r>
            <a:r>
              <a:rPr lang="ru-RU" spc="75" dirty="0" err="1"/>
              <a:t>бойынша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256808"/>
            <a:ext cx="5315951" cy="629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lang="en-US" sz="1800" spc="110" dirty="0">
                <a:solidFill>
                  <a:srgbClr val="616161"/>
                </a:solidFill>
                <a:latin typeface="Trebuchet MS"/>
                <a:cs typeface="Trebuchet MS"/>
              </a:rPr>
              <a:t>RS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жағдайы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енгізу-шығару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арқылы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оңай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түсінуге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болады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2" y="1898919"/>
            <a:ext cx="4023359" cy="748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 MT"/>
              <a:buChar char="○"/>
              <a:tabLst>
                <a:tab pos="348615" algn="l"/>
              </a:tabLst>
            </a:pP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Элемент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кіріс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ретінде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, элемент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шығыс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ретінде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(</a:t>
            </a:r>
            <a:r>
              <a:rPr lang="en-US" sz="1400" spc="-55" dirty="0">
                <a:solidFill>
                  <a:srgbClr val="616161"/>
                </a:solidFill>
                <a:latin typeface="Trebuchet MS"/>
                <a:cs typeface="Trebuchet MS"/>
              </a:rPr>
              <a:t>similar)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/>
              <a:t>толықтырушы</a:t>
            </a:r>
            <a:endParaRPr lang="en-US" sz="1400" dirty="0"/>
          </a:p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 MT"/>
              <a:buChar char="○"/>
              <a:tabLst>
                <a:tab pos="348615" algn="l"/>
              </a:tabLst>
            </a:pP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(</a:t>
            </a:r>
            <a:r>
              <a:rPr lang="en-US" sz="1400" spc="-55" dirty="0">
                <a:solidFill>
                  <a:srgbClr val="616161"/>
                </a:solidFill>
                <a:latin typeface="Trebuchet MS"/>
                <a:cs typeface="Trebuchet MS"/>
              </a:rPr>
              <a:t>complementary)</a:t>
            </a:r>
            <a:endParaRPr lang="en-US" sz="14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8099" y="2851499"/>
            <a:ext cx="4042410" cy="2083435"/>
            <a:chOff x="558099" y="2851499"/>
            <a:chExt cx="4042410" cy="20834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2491" y="2917959"/>
              <a:ext cx="3829749" cy="18489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7624" y="2861024"/>
              <a:ext cx="4023360" cy="2064385"/>
            </a:xfrm>
            <a:custGeom>
              <a:avLst/>
              <a:gdLst/>
              <a:ahLst/>
              <a:cxnLst/>
              <a:rect l="l" t="t" r="r" b="b"/>
              <a:pathLst>
                <a:path w="4023360" h="2064385">
                  <a:moveTo>
                    <a:pt x="0" y="0"/>
                  </a:moveTo>
                  <a:lnTo>
                    <a:pt x="4023023" y="0"/>
                  </a:lnTo>
                  <a:lnTo>
                    <a:pt x="4023023" y="2063999"/>
                  </a:lnTo>
                  <a:lnTo>
                    <a:pt x="0" y="2063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943224" y="1842579"/>
            <a:ext cx="2651760" cy="1744980"/>
            <a:chOff x="5943224" y="1842579"/>
            <a:chExt cx="2651760" cy="17449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6924" y="1890930"/>
              <a:ext cx="2598651" cy="16774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52749" y="1852104"/>
              <a:ext cx="2632710" cy="1725930"/>
            </a:xfrm>
            <a:custGeom>
              <a:avLst/>
              <a:gdLst/>
              <a:ahLst/>
              <a:cxnLst/>
              <a:rect l="l" t="t" r="r" b="b"/>
              <a:pathLst>
                <a:path w="2632709" h="1725929">
                  <a:moveTo>
                    <a:pt x="0" y="0"/>
                  </a:moveTo>
                  <a:lnTo>
                    <a:pt x="2632352" y="0"/>
                  </a:lnTo>
                  <a:lnTo>
                    <a:pt x="2632352" y="1725796"/>
                  </a:lnTo>
                  <a:lnTo>
                    <a:pt x="0" y="172579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3D1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5962274" y="1145787"/>
            <a:ext cx="2613660" cy="482600"/>
          </a:xfrm>
          <a:custGeom>
            <a:avLst/>
            <a:gdLst/>
            <a:ahLst/>
            <a:cxnLst/>
            <a:rect l="l" t="t" r="r" b="b"/>
            <a:pathLst>
              <a:path w="2613659" h="482600">
                <a:moveTo>
                  <a:pt x="2532948" y="482099"/>
                </a:moveTo>
                <a:lnTo>
                  <a:pt x="80351" y="482099"/>
                </a:lnTo>
                <a:lnTo>
                  <a:pt x="49075" y="475785"/>
                </a:lnTo>
                <a:lnTo>
                  <a:pt x="23534" y="458565"/>
                </a:lnTo>
                <a:lnTo>
                  <a:pt x="6314" y="433024"/>
                </a:lnTo>
                <a:lnTo>
                  <a:pt x="0" y="401748"/>
                </a:lnTo>
                <a:lnTo>
                  <a:pt x="0" y="80351"/>
                </a:lnTo>
                <a:lnTo>
                  <a:pt x="6314" y="49075"/>
                </a:lnTo>
                <a:lnTo>
                  <a:pt x="23534" y="23534"/>
                </a:lnTo>
                <a:lnTo>
                  <a:pt x="49075" y="6314"/>
                </a:lnTo>
                <a:lnTo>
                  <a:pt x="80351" y="0"/>
                </a:lnTo>
                <a:lnTo>
                  <a:pt x="2532948" y="0"/>
                </a:lnTo>
                <a:lnTo>
                  <a:pt x="2577527" y="13500"/>
                </a:lnTo>
                <a:lnTo>
                  <a:pt x="2607183" y="49602"/>
                </a:lnTo>
                <a:lnTo>
                  <a:pt x="2613299" y="80351"/>
                </a:lnTo>
                <a:lnTo>
                  <a:pt x="2613299" y="401748"/>
                </a:lnTo>
                <a:lnTo>
                  <a:pt x="2606985" y="433024"/>
                </a:lnTo>
                <a:lnTo>
                  <a:pt x="2589765" y="458565"/>
                </a:lnTo>
                <a:lnTo>
                  <a:pt x="2564224" y="475785"/>
                </a:lnTo>
                <a:lnTo>
                  <a:pt x="2532948" y="4820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58611" y="126225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Input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474" y="2170847"/>
            <a:ext cx="7774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0" dirty="0">
                <a:solidFill>
                  <a:srgbClr val="FFFFFF"/>
                </a:solidFill>
              </a:rPr>
              <a:t>Word2Vec,</a:t>
            </a:r>
            <a:r>
              <a:rPr sz="3600" spc="-185" dirty="0">
                <a:solidFill>
                  <a:srgbClr val="FFFFFF"/>
                </a:solidFill>
              </a:rPr>
              <a:t> </a:t>
            </a:r>
            <a:r>
              <a:rPr sz="3600" spc="55" dirty="0">
                <a:solidFill>
                  <a:srgbClr val="FFFFFF"/>
                </a:solidFill>
              </a:rPr>
              <a:t>Song2Vec,</a:t>
            </a:r>
            <a:r>
              <a:rPr sz="3600" spc="-185" dirty="0">
                <a:solidFill>
                  <a:srgbClr val="FFFFFF"/>
                </a:solidFill>
              </a:rPr>
              <a:t> </a:t>
            </a:r>
            <a:r>
              <a:rPr sz="3600" spc="-10" dirty="0">
                <a:solidFill>
                  <a:srgbClr val="FFFFFF"/>
                </a:solidFill>
              </a:rPr>
              <a:t>Everything2Vec</a:t>
            </a:r>
            <a:endParaRPr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67925" y="3225050"/>
            <a:ext cx="5208150" cy="1918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8284026" cy="400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NLP </a:t>
            </a:r>
            <a:r>
              <a:rPr lang="ru-RU" dirty="0" err="1"/>
              <a:t>аналогиясы</a:t>
            </a:r>
            <a:r>
              <a:rPr lang="ru-RU" dirty="0"/>
              <a:t>: </a:t>
            </a:r>
            <a:r>
              <a:rPr lang="ru-RU" dirty="0" err="1"/>
              <a:t>ұқсас</a:t>
            </a:r>
            <a:r>
              <a:rPr lang="ru-RU" dirty="0"/>
              <a:t> </a:t>
            </a:r>
            <a:r>
              <a:rPr lang="ru-RU" dirty="0" err="1"/>
              <a:t>заттар</a:t>
            </a:r>
            <a:r>
              <a:rPr lang="ru-RU" dirty="0"/>
              <a:t> </a:t>
            </a:r>
            <a:r>
              <a:rPr lang="ru-RU" dirty="0" err="1"/>
              <a:t>жиі</a:t>
            </a:r>
            <a:r>
              <a:rPr lang="ru-RU" dirty="0"/>
              <a:t> </a:t>
            </a:r>
            <a:r>
              <a:rPr lang="ru-RU" dirty="0" err="1"/>
              <a:t>бірге</a:t>
            </a:r>
            <a:r>
              <a:rPr lang="ru-RU" dirty="0"/>
              <a:t> </a:t>
            </a:r>
            <a:r>
              <a:rPr lang="ru-RU" dirty="0" err="1"/>
              <a:t>пайда</a:t>
            </a:r>
            <a:r>
              <a:rPr lang="ru-RU" dirty="0"/>
              <a:t> </a:t>
            </a:r>
            <a:r>
              <a:rPr lang="ru-RU" dirty="0" err="1"/>
              <a:t>болады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75249" y="1175208"/>
            <a:ext cx="8083550" cy="133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b="1" spc="-35" dirty="0">
                <a:solidFill>
                  <a:srgbClr val="616161"/>
                </a:solidFill>
                <a:latin typeface="Trebuchet MS"/>
                <a:cs typeface="Trebuchet MS"/>
              </a:rPr>
              <a:t>гипотеза: «</a:t>
            </a:r>
            <a:r>
              <a:rPr lang="ru-RU" sz="1800" b="1" spc="-35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lang="ru-RU" sz="1800" b="1" spc="-35" dirty="0">
                <a:solidFill>
                  <a:srgbClr val="616161"/>
                </a:solidFill>
                <a:latin typeface="Trebuchet MS"/>
                <a:cs typeface="Trebuchet MS"/>
              </a:rPr>
              <a:t> контексте </a:t>
            </a:r>
            <a:r>
              <a:rPr lang="ru-RU" sz="1800" b="1" spc="-35" dirty="0" err="1">
                <a:solidFill>
                  <a:srgbClr val="616161"/>
                </a:solidFill>
                <a:latin typeface="Trebuchet MS"/>
                <a:cs typeface="Trebuchet MS"/>
              </a:rPr>
              <a:t>кездесетін</a:t>
            </a:r>
            <a:r>
              <a:rPr lang="ru-RU" sz="1800" b="1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b="1" spc="-35" dirty="0" err="1">
                <a:solidFill>
                  <a:srgbClr val="616161"/>
                </a:solidFill>
                <a:latin typeface="Trebuchet MS"/>
                <a:cs typeface="Trebuchet MS"/>
              </a:rPr>
              <a:t>сөздердің</a:t>
            </a:r>
            <a:r>
              <a:rPr lang="ru-RU" sz="1800" b="1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b="1" spc="-35" dirty="0" err="1">
                <a:solidFill>
                  <a:srgbClr val="616161"/>
                </a:solidFill>
                <a:latin typeface="Trebuchet MS"/>
                <a:cs typeface="Trebuchet MS"/>
              </a:rPr>
              <a:t>мағыналары</a:t>
            </a:r>
            <a:r>
              <a:rPr lang="ru-RU" sz="1800" b="1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b="1" spc="-35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”</a:t>
            </a:r>
            <a:endParaRPr sz="1800" dirty="0">
              <a:latin typeface="Trebuchet MS"/>
              <a:cs typeface="Trebuchet MS"/>
            </a:endParaRPr>
          </a:p>
          <a:p>
            <a:pPr marL="836294" marR="272415" lvl="1" indent="-336550">
              <a:lnSpc>
                <a:spcPct val="114999"/>
              </a:lnSpc>
              <a:spcBef>
                <a:spcPts val="85"/>
              </a:spcBef>
              <a:buFont typeface="Arial MT"/>
              <a:buChar char="○"/>
              <a:tabLst>
                <a:tab pos="836294" algn="l"/>
              </a:tabLst>
            </a:pP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1-мысал: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егер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екі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кітап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бір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сауда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сессиясында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жиі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қаралса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олар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болуы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мүмкін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</a:p>
          <a:p>
            <a:pPr marL="836294" marR="272415" lvl="1" indent="-336550">
              <a:lnSpc>
                <a:spcPct val="114999"/>
              </a:lnSpc>
              <a:spcBef>
                <a:spcPts val="85"/>
              </a:spcBef>
              <a:buFont typeface="Arial MT"/>
              <a:buChar char="○"/>
              <a:tabLst>
                <a:tab pos="836294" algn="l"/>
              </a:tabLst>
            </a:pP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2-мысал: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ойнату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тізімдерінде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екі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ән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жиі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бірінен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соң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бірі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болса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олар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болуы</a:t>
            </a:r>
            <a:r>
              <a:rPr lang="ru-RU" sz="14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10" dirty="0" err="1">
                <a:solidFill>
                  <a:srgbClr val="616161"/>
                </a:solidFill>
                <a:latin typeface="Trebuchet MS"/>
                <a:cs typeface="Trebuchet MS"/>
              </a:rPr>
              <a:t>мүмкін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8"/>
            <a:ext cx="7768675" cy="784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175" dirty="0" err="1"/>
              <a:t>Сөздерді</a:t>
            </a:r>
            <a:r>
              <a:rPr lang="ru-RU" spc="175" dirty="0"/>
              <a:t> </a:t>
            </a:r>
            <a:r>
              <a:rPr lang="ru-RU" spc="175" dirty="0" err="1"/>
              <a:t>ендіруді</a:t>
            </a:r>
            <a:r>
              <a:rPr lang="ru-RU" spc="175" dirty="0"/>
              <a:t> </a:t>
            </a:r>
            <a:r>
              <a:rPr lang="ru-RU" spc="175" dirty="0" err="1"/>
              <a:t>үйренуге</a:t>
            </a:r>
            <a:r>
              <a:rPr lang="ru-RU" spc="175" dirty="0"/>
              <a:t> </a:t>
            </a:r>
            <a:r>
              <a:rPr lang="ru-RU" spc="175" dirty="0" err="1"/>
              <a:t>арналған</a:t>
            </a:r>
            <a:r>
              <a:rPr lang="ru-RU" spc="175" dirty="0"/>
              <a:t> рецепт («</a:t>
            </a:r>
            <a:r>
              <a:rPr lang="en-US" spc="175" dirty="0"/>
              <a:t>word2vec»)</a:t>
            </a:r>
            <a:endParaRPr spc="-65" dirty="0"/>
          </a:p>
        </p:txBody>
      </p:sp>
      <p:sp>
        <p:nvSpPr>
          <p:cNvPr id="3" name="object 3"/>
          <p:cNvSpPr txBox="1"/>
          <p:nvPr/>
        </p:nvSpPr>
        <p:spPr>
          <a:xfrm>
            <a:off x="506352" y="1202721"/>
            <a:ext cx="3943985" cy="29659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215"/>
              </a:spcBef>
              <a:buFont typeface="Arial MT"/>
              <a:buChar char="●"/>
              <a:tabLst>
                <a:tab pos="347980" algn="l"/>
              </a:tabLst>
            </a:pPr>
            <a:r>
              <a:rPr lang="ru-RU" sz="1400" spc="-30" dirty="0" err="1">
                <a:solidFill>
                  <a:srgbClr val="616161"/>
                </a:solidFill>
                <a:latin typeface="Trebuchet MS"/>
                <a:cs typeface="Trebuchet MS"/>
              </a:rPr>
              <a:t>Жалпы</a:t>
            </a:r>
            <a:r>
              <a:rPr lang="ru-RU" sz="1400" spc="-3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0" dirty="0" err="1">
                <a:solidFill>
                  <a:srgbClr val="616161"/>
                </a:solidFill>
                <a:latin typeface="Trebuchet MS"/>
                <a:cs typeface="Trebuchet MS"/>
              </a:rPr>
              <a:t>аргументтің</a:t>
            </a:r>
            <a:r>
              <a:rPr lang="ru-RU" sz="1400" spc="-3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0" dirty="0" err="1">
                <a:solidFill>
                  <a:srgbClr val="616161"/>
                </a:solidFill>
                <a:latin typeface="Trebuchet MS"/>
                <a:cs typeface="Trebuchet MS"/>
              </a:rPr>
              <a:t>құрылымы</a:t>
            </a:r>
            <a:r>
              <a:rPr lang="ru-RU" sz="1400" spc="-3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400" dirty="0">
              <a:latin typeface="Trebuchet MS"/>
              <a:cs typeface="Trebuchet MS"/>
            </a:endParaRPr>
          </a:p>
          <a:p>
            <a:pPr marL="805180" marR="385445" lvl="1" indent="-311785">
              <a:lnSpc>
                <a:spcPct val="108500"/>
              </a:lnSpc>
              <a:spcBef>
                <a:spcPts val="25"/>
              </a:spcBef>
              <a:buFont typeface="Arial MT"/>
              <a:buChar char="○"/>
              <a:tabLst>
                <a:tab pos="805180" algn="l"/>
              </a:tabLst>
            </a:pP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«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»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кеңістікті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жасау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сөздерге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арналған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векторларды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үйренуіміз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керек</a:t>
            </a:r>
          </a:p>
          <a:p>
            <a:pPr marL="805180" marR="385445" lvl="1" indent="-311785">
              <a:lnSpc>
                <a:spcPct val="108500"/>
              </a:lnSpc>
              <a:spcBef>
                <a:spcPts val="25"/>
              </a:spcBef>
              <a:buFont typeface="Arial MT"/>
              <a:buChar char="○"/>
              <a:tabLst>
                <a:tab pos="805180" algn="l"/>
              </a:tabLst>
            </a:pP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бір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сөйлемде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жиі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кездеседі</a:t>
            </a:r>
            <a:endParaRPr lang="ru-RU" sz="105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805180" marR="385445" lvl="1" indent="-311785">
              <a:lnSpc>
                <a:spcPct val="108500"/>
              </a:lnSpc>
              <a:spcBef>
                <a:spcPts val="25"/>
              </a:spcBef>
              <a:buFont typeface="Arial MT"/>
              <a:buChar char="○"/>
              <a:tabLst>
                <a:tab pos="805180" algn="l"/>
              </a:tabLst>
            </a:pP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Егер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екі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сөздің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бірге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пайда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болуы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мүмкін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екенін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көрсететін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жіктеуіш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салмақ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ретінде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векторларды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қолданатын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болсақ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ұқсастықты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кодтайтын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сондықтан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кеңістікті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тудыратын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векторларды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біле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аламыз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r>
              <a:rPr sz="1050" spc="-1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  <a:endParaRPr sz="1050" dirty="0">
              <a:latin typeface="Trebuchet MS"/>
              <a:cs typeface="Trebuchet MS"/>
            </a:endParaRPr>
          </a:p>
          <a:p>
            <a:pPr marL="347980" marR="5080" indent="-335915">
              <a:lnSpc>
                <a:spcPts val="1760"/>
              </a:lnSpc>
              <a:spcBef>
                <a:spcPts val="45"/>
              </a:spcBef>
              <a:buFont typeface="Arial MT"/>
              <a:buChar char="●"/>
              <a:tabLst>
                <a:tab pos="347980" algn="l"/>
              </a:tabLst>
            </a:pP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Басқаша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айтқанда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дистрибуциялық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гипотеза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бізге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ұқсастықтың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прокси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өлшемін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береді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дистрибуциялық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параметрлерде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кірістірулер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сөздердің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ұқсастығы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көрініс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болуы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КЕРЕК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8"/>
            <a:ext cx="8490969" cy="7848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175" dirty="0" err="1"/>
              <a:t>Сөздерді</a:t>
            </a:r>
            <a:r>
              <a:rPr lang="ru-RU" spc="175" dirty="0"/>
              <a:t> </a:t>
            </a:r>
            <a:r>
              <a:rPr lang="ru-RU" spc="175" dirty="0" err="1"/>
              <a:t>ендіруді</a:t>
            </a:r>
            <a:r>
              <a:rPr lang="ru-RU" spc="175" dirty="0"/>
              <a:t> </a:t>
            </a:r>
            <a:r>
              <a:rPr lang="ru-RU" spc="175" dirty="0" err="1"/>
              <a:t>үйренуге</a:t>
            </a:r>
            <a:r>
              <a:rPr lang="ru-RU" spc="175" dirty="0"/>
              <a:t> </a:t>
            </a:r>
            <a:r>
              <a:rPr lang="ru-RU" spc="175" dirty="0" err="1"/>
              <a:t>арналған</a:t>
            </a:r>
            <a:r>
              <a:rPr lang="ru-RU" spc="175" dirty="0"/>
              <a:t> рецепт («</a:t>
            </a:r>
            <a:r>
              <a:rPr lang="en-US" spc="175" dirty="0"/>
              <a:t>word2vec»)</a:t>
            </a:r>
            <a:endParaRPr spc="-65" dirty="0"/>
          </a:p>
        </p:txBody>
      </p:sp>
      <p:sp>
        <p:nvSpPr>
          <p:cNvPr id="7" name="object 7"/>
          <p:cNvSpPr txBox="1"/>
          <p:nvPr/>
        </p:nvSpPr>
        <p:spPr>
          <a:xfrm>
            <a:off x="420042" y="4189963"/>
            <a:ext cx="557339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БОНУС ҰПТАЛЫ: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бұл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терең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оқытудың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ең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сәтті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қолданбаларында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жұмыс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істейді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-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сәйкес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болжау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тапсырмасын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тапсаңыз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,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кез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келген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нәрсе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үшін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жақсы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көріністерді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біле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 </a:t>
            </a:r>
            <a:r>
              <a:rPr lang="ru-RU" sz="1400" b="1" i="1" spc="100" dirty="0" err="1">
                <a:solidFill>
                  <a:srgbClr val="FF5252"/>
                </a:solidFill>
                <a:latin typeface="Trebuchet MS"/>
                <a:cs typeface="Trebuchet MS"/>
              </a:rPr>
              <a:t>аласыз</a:t>
            </a:r>
            <a:r>
              <a:rPr lang="ru-RU" sz="1400" b="1" i="1" spc="100" dirty="0">
                <a:solidFill>
                  <a:srgbClr val="FF5252"/>
                </a:solidFill>
                <a:latin typeface="Trebuchet MS"/>
                <a:cs typeface="Trebuchet MS"/>
              </a:rPr>
              <a:t>!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44713" y="1300211"/>
            <a:ext cx="1717675" cy="1445260"/>
            <a:chOff x="4744713" y="1300211"/>
            <a:chExt cx="1717675" cy="1445260"/>
          </a:xfrm>
        </p:grpSpPr>
        <p:sp>
          <p:nvSpPr>
            <p:cNvPr id="9" name="object 9"/>
            <p:cNvSpPr/>
            <p:nvPr/>
          </p:nvSpPr>
          <p:spPr>
            <a:xfrm>
              <a:off x="4806199" y="2683925"/>
              <a:ext cx="1511935" cy="0"/>
            </a:xfrm>
            <a:custGeom>
              <a:avLst/>
              <a:gdLst/>
              <a:ahLst/>
              <a:cxnLst/>
              <a:rect l="l" t="t" r="r" b="b"/>
              <a:pathLst>
                <a:path w="1511935">
                  <a:moveTo>
                    <a:pt x="0" y="0"/>
                  </a:moveTo>
                  <a:lnTo>
                    <a:pt x="15118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762" y="2622439"/>
              <a:ext cx="158251" cy="1229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06199" y="1444175"/>
              <a:ext cx="0" cy="1240155"/>
            </a:xfrm>
            <a:custGeom>
              <a:avLst/>
              <a:gdLst/>
              <a:ahLst/>
              <a:cxnLst/>
              <a:rect l="l" t="t" r="r" b="b"/>
              <a:pathLst>
                <a:path h="1240155">
                  <a:moveTo>
                    <a:pt x="0" y="12397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4713" y="1300211"/>
              <a:ext cx="122971" cy="1582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7921" y="1387208"/>
              <a:ext cx="347872" cy="5137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7329" y="1969465"/>
              <a:ext cx="347872" cy="52213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6026" y="1719742"/>
              <a:ext cx="347870" cy="517154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859064" y="2861265"/>
            <a:ext cx="1717675" cy="1548130"/>
            <a:chOff x="6859064" y="2861265"/>
            <a:chExt cx="1717675" cy="1548130"/>
          </a:xfrm>
        </p:grpSpPr>
        <p:sp>
          <p:nvSpPr>
            <p:cNvPr id="17" name="object 17"/>
            <p:cNvSpPr/>
            <p:nvPr/>
          </p:nvSpPr>
          <p:spPr>
            <a:xfrm>
              <a:off x="6920550" y="4347574"/>
              <a:ext cx="1511935" cy="0"/>
            </a:xfrm>
            <a:custGeom>
              <a:avLst/>
              <a:gdLst/>
              <a:ahLst/>
              <a:cxnLst/>
              <a:rect l="l" t="t" r="r" b="b"/>
              <a:pathLst>
                <a:path w="1511934">
                  <a:moveTo>
                    <a:pt x="0" y="0"/>
                  </a:moveTo>
                  <a:lnTo>
                    <a:pt x="15118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18112" y="4286088"/>
              <a:ext cx="158250" cy="1229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920550" y="3107824"/>
              <a:ext cx="0" cy="1240155"/>
            </a:xfrm>
            <a:custGeom>
              <a:avLst/>
              <a:gdLst/>
              <a:ahLst/>
              <a:cxnLst/>
              <a:rect l="l" t="t" r="r" b="b"/>
              <a:pathLst>
                <a:path h="1240154">
                  <a:moveTo>
                    <a:pt x="0" y="12397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9064" y="2963861"/>
              <a:ext cx="122971" cy="1582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96221" y="3690970"/>
              <a:ext cx="347872" cy="5137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06579" y="2861265"/>
              <a:ext cx="347873" cy="5221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8264" y="3606904"/>
              <a:ext cx="347870" cy="51715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533924" y="2783850"/>
            <a:ext cx="2226945" cy="26543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20320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160"/>
              </a:spcBef>
            </a:pPr>
            <a:r>
              <a:rPr sz="1400" i="1" dirty="0">
                <a:latin typeface="Arial"/>
                <a:cs typeface="Arial"/>
              </a:rPr>
              <a:t>T</a:t>
            </a:r>
            <a:r>
              <a:rPr sz="1350" i="1" baseline="-33950" dirty="0">
                <a:latin typeface="Arial"/>
                <a:cs typeface="Arial"/>
              </a:rPr>
              <a:t>0</a:t>
            </a:r>
            <a:r>
              <a:rPr sz="1400" i="1" dirty="0">
                <a:latin typeface="Arial"/>
                <a:cs typeface="Arial"/>
              </a:rPr>
              <a:t>:</a:t>
            </a:r>
            <a:r>
              <a:rPr sz="1400" i="1" spc="-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random </a:t>
            </a:r>
            <a:r>
              <a:rPr sz="1400" i="1" spc="-10" dirty="0"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48749" y="4490375"/>
            <a:ext cx="2226945" cy="26543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20320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160"/>
              </a:spcBef>
            </a:pPr>
            <a:r>
              <a:rPr sz="1400" i="1" dirty="0">
                <a:latin typeface="Arial"/>
                <a:cs typeface="Arial"/>
              </a:rPr>
              <a:t>T</a:t>
            </a:r>
            <a:r>
              <a:rPr sz="1350" i="1" baseline="-33950" dirty="0">
                <a:latin typeface="Arial"/>
                <a:cs typeface="Arial"/>
              </a:rPr>
              <a:t>n</a:t>
            </a:r>
            <a:r>
              <a:rPr sz="1400" i="1" dirty="0">
                <a:latin typeface="Arial"/>
                <a:cs typeface="Arial"/>
              </a:rPr>
              <a:t>: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final</a:t>
            </a:r>
            <a:r>
              <a:rPr sz="1400" i="1" spc="-10" dirty="0">
                <a:latin typeface="Arial"/>
                <a:cs typeface="Arial"/>
              </a:rPr>
              <a:t> weights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558212" y="1608862"/>
            <a:ext cx="1188720" cy="1183640"/>
            <a:chOff x="6558212" y="1608862"/>
            <a:chExt cx="1188720" cy="1183640"/>
          </a:xfrm>
        </p:grpSpPr>
        <p:sp>
          <p:nvSpPr>
            <p:cNvPr id="27" name="object 27"/>
            <p:cNvSpPr/>
            <p:nvPr/>
          </p:nvSpPr>
          <p:spPr>
            <a:xfrm>
              <a:off x="6572499" y="1623149"/>
              <a:ext cx="1112520" cy="1025525"/>
            </a:xfrm>
            <a:custGeom>
              <a:avLst/>
              <a:gdLst/>
              <a:ahLst/>
              <a:cxnLst/>
              <a:rect l="l" t="t" r="r" b="b"/>
              <a:pathLst>
                <a:path w="1112520" h="1025525">
                  <a:moveTo>
                    <a:pt x="0" y="0"/>
                  </a:moveTo>
                  <a:lnTo>
                    <a:pt x="1112399" y="0"/>
                  </a:lnTo>
                  <a:lnTo>
                    <a:pt x="1112399" y="1025249"/>
                  </a:lnTo>
                </a:path>
              </a:pathLst>
            </a:custGeom>
            <a:ln w="28574">
              <a:solidFill>
                <a:srgbClr val="99999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3413" y="2634112"/>
              <a:ext cx="122971" cy="158251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900944" y="1533404"/>
            <a:ext cx="99758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400" i="1" spc="-10" dirty="0" err="1">
                <a:latin typeface="Trebuchet MS"/>
                <a:cs typeface="Trebuchet MS"/>
              </a:rPr>
              <a:t>Жаттығу</a:t>
            </a:r>
            <a:r>
              <a:rPr lang="ru-RU" sz="1400" i="1" spc="-10" dirty="0">
                <a:latin typeface="Trebuchet MS"/>
                <a:cs typeface="Trebuchet MS"/>
              </a:rPr>
              <a:t>: </a:t>
            </a:r>
            <a:r>
              <a:rPr lang="ru-RU" sz="1400" i="1" spc="-10" dirty="0" err="1">
                <a:latin typeface="Trebuchet MS"/>
                <a:cs typeface="Trebuchet MS"/>
              </a:rPr>
              <a:t>ұқсас</a:t>
            </a:r>
            <a:r>
              <a:rPr lang="ru-RU" sz="1400" i="1" spc="-10" dirty="0">
                <a:latin typeface="Trebuchet MS"/>
                <a:cs typeface="Trebuchet MS"/>
              </a:rPr>
              <a:t> </a:t>
            </a:r>
            <a:r>
              <a:rPr lang="ru-RU" sz="1400" i="1" spc="-10" dirty="0" err="1">
                <a:latin typeface="Trebuchet MS"/>
                <a:cs typeface="Trebuchet MS"/>
              </a:rPr>
              <a:t>заттар</a:t>
            </a:r>
            <a:r>
              <a:rPr lang="ru-RU" sz="1400" i="1" spc="-10" dirty="0">
                <a:latin typeface="Trebuchet MS"/>
                <a:cs typeface="Trebuchet MS"/>
              </a:rPr>
              <a:t> </a:t>
            </a:r>
            <a:r>
              <a:rPr lang="ru-RU" sz="1400" i="1" spc="-10" dirty="0" err="1">
                <a:latin typeface="Trebuchet MS"/>
                <a:cs typeface="Trebuchet MS"/>
              </a:rPr>
              <a:t>жақынырақ</a:t>
            </a:r>
            <a:r>
              <a:rPr lang="ru-RU" sz="1400" i="1" spc="-10" dirty="0">
                <a:latin typeface="Trebuchet MS"/>
                <a:cs typeface="Trebuchet MS"/>
              </a:rPr>
              <a:t> </a:t>
            </a:r>
            <a:r>
              <a:rPr lang="ru-RU" sz="1400" i="1" spc="-10" dirty="0" err="1">
                <a:latin typeface="Trebuchet MS"/>
                <a:cs typeface="Trebuchet MS"/>
              </a:rPr>
              <a:t>итеріледі</a:t>
            </a:r>
            <a:r>
              <a:rPr lang="ru-RU" sz="1400" i="1" spc="-10" dirty="0">
                <a:latin typeface="Trebuchet MS"/>
                <a:cs typeface="Trebuchet MS"/>
              </a:rPr>
              <a:t>!</a:t>
            </a:r>
            <a:endParaRPr lang="en-US" sz="1400" dirty="0">
              <a:latin typeface="Trebuchet MS"/>
              <a:cs typeface="Trebuchet MS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0EC1586F-F748-370D-04CF-0B07F3072357}"/>
              </a:ext>
            </a:extLst>
          </p:cNvPr>
          <p:cNvSpPr txBox="1"/>
          <p:nvPr/>
        </p:nvSpPr>
        <p:spPr>
          <a:xfrm>
            <a:off x="506352" y="1202721"/>
            <a:ext cx="3943985" cy="29659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215"/>
              </a:spcBef>
              <a:buFont typeface="Arial MT"/>
              <a:buChar char="●"/>
              <a:tabLst>
                <a:tab pos="347980" algn="l"/>
              </a:tabLst>
            </a:pPr>
            <a:r>
              <a:rPr lang="ru-RU" sz="1400" spc="-30" dirty="0" err="1">
                <a:solidFill>
                  <a:srgbClr val="616161"/>
                </a:solidFill>
                <a:latin typeface="Trebuchet MS"/>
                <a:cs typeface="Trebuchet MS"/>
              </a:rPr>
              <a:t>Жалпы</a:t>
            </a:r>
            <a:r>
              <a:rPr lang="ru-RU" sz="1400" spc="-3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0" dirty="0" err="1">
                <a:solidFill>
                  <a:srgbClr val="616161"/>
                </a:solidFill>
                <a:latin typeface="Trebuchet MS"/>
                <a:cs typeface="Trebuchet MS"/>
              </a:rPr>
              <a:t>аргументтің</a:t>
            </a:r>
            <a:r>
              <a:rPr lang="ru-RU" sz="1400" spc="-3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30" dirty="0" err="1">
                <a:solidFill>
                  <a:srgbClr val="616161"/>
                </a:solidFill>
                <a:latin typeface="Trebuchet MS"/>
                <a:cs typeface="Trebuchet MS"/>
              </a:rPr>
              <a:t>құрылымы</a:t>
            </a:r>
            <a:r>
              <a:rPr lang="ru-RU" sz="1400" spc="-3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400" dirty="0">
              <a:latin typeface="Trebuchet MS"/>
              <a:cs typeface="Trebuchet MS"/>
            </a:endParaRPr>
          </a:p>
          <a:p>
            <a:pPr marL="805180" marR="385445" lvl="1" indent="-311785">
              <a:lnSpc>
                <a:spcPct val="108500"/>
              </a:lnSpc>
              <a:spcBef>
                <a:spcPts val="25"/>
              </a:spcBef>
              <a:buFont typeface="Arial MT"/>
              <a:buChar char="○"/>
              <a:tabLst>
                <a:tab pos="805180" algn="l"/>
              </a:tabLst>
            </a:pP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«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»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кеңістікті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жасау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сөздерге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арналған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векторларды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үйренуіміз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керек</a:t>
            </a:r>
          </a:p>
          <a:p>
            <a:pPr marL="805180" marR="385445" lvl="1" indent="-311785">
              <a:lnSpc>
                <a:spcPct val="108500"/>
              </a:lnSpc>
              <a:spcBef>
                <a:spcPts val="25"/>
              </a:spcBef>
              <a:buFont typeface="Arial MT"/>
              <a:buChar char="○"/>
              <a:tabLst>
                <a:tab pos="805180" algn="l"/>
              </a:tabLst>
            </a:pP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Ұқсас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бір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сөйлемде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жиі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кездеседі</a:t>
            </a:r>
            <a:endParaRPr lang="ru-RU" sz="105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805180" marR="385445" lvl="1" indent="-311785">
              <a:lnSpc>
                <a:spcPct val="108500"/>
              </a:lnSpc>
              <a:spcBef>
                <a:spcPts val="25"/>
              </a:spcBef>
              <a:buFont typeface="Arial MT"/>
              <a:buChar char="○"/>
              <a:tabLst>
                <a:tab pos="805180" algn="l"/>
              </a:tabLst>
            </a:pP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Егер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екі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сөздің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бірге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пайда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болуы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мүмкін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екенін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көрсететін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жіктеуіш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салмақ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ретінде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векторларды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қолданатын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болсақ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ұқсастықты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кодтайтын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сондықтан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кеңістікті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тудыратын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векторларды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біле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050" dirty="0" err="1">
                <a:solidFill>
                  <a:srgbClr val="616161"/>
                </a:solidFill>
                <a:latin typeface="Trebuchet MS"/>
                <a:cs typeface="Trebuchet MS"/>
              </a:rPr>
              <a:t>аламыз</a:t>
            </a:r>
            <a:r>
              <a:rPr lang="ru-RU" sz="105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r>
              <a:rPr sz="1050" spc="-1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  <a:endParaRPr sz="1050" dirty="0">
              <a:latin typeface="Trebuchet MS"/>
              <a:cs typeface="Trebuchet MS"/>
            </a:endParaRPr>
          </a:p>
          <a:p>
            <a:pPr marL="347980" marR="5080" indent="-335915">
              <a:lnSpc>
                <a:spcPts val="1760"/>
              </a:lnSpc>
              <a:spcBef>
                <a:spcPts val="45"/>
              </a:spcBef>
              <a:buFont typeface="Arial MT"/>
              <a:buChar char="●"/>
              <a:tabLst>
                <a:tab pos="347980" algn="l"/>
              </a:tabLst>
            </a:pP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Басқаша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айтқанда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дистрибуциялық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гипотеза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бізге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ұқсастықтың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прокси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өлшемін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береді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дистрибуциялық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параметрлерде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кірістірулер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сөздердің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ұқсастығы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көрініс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20" dirty="0" err="1">
                <a:solidFill>
                  <a:srgbClr val="616161"/>
                </a:solidFill>
                <a:latin typeface="Trebuchet MS"/>
                <a:cs typeface="Trebuchet MS"/>
              </a:rPr>
              <a:t>болуы</a:t>
            </a:r>
            <a:r>
              <a:rPr lang="ru-RU" sz="1400" spc="-20" dirty="0">
                <a:solidFill>
                  <a:srgbClr val="616161"/>
                </a:solidFill>
                <a:latin typeface="Trebuchet MS"/>
                <a:cs typeface="Trebuchet MS"/>
              </a:rPr>
              <a:t> КЕРЕК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5248"/>
            <a:ext cx="860687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z="2000" spc="175" dirty="0" err="1"/>
              <a:t>Сөздерді</a:t>
            </a:r>
            <a:r>
              <a:rPr lang="ru-RU" sz="2000" spc="175" dirty="0"/>
              <a:t> </a:t>
            </a:r>
            <a:r>
              <a:rPr lang="ru-RU" sz="2000" spc="175" dirty="0" err="1"/>
              <a:t>ендіруді</a:t>
            </a:r>
            <a:r>
              <a:rPr lang="ru-RU" sz="2000" spc="175" dirty="0"/>
              <a:t> </a:t>
            </a:r>
            <a:r>
              <a:rPr lang="ru-RU" sz="2000" spc="175" dirty="0" err="1"/>
              <a:t>үйренуге</a:t>
            </a:r>
            <a:r>
              <a:rPr lang="ru-RU" sz="2000" spc="175" dirty="0"/>
              <a:t> </a:t>
            </a:r>
            <a:r>
              <a:rPr lang="ru-RU" sz="2000" spc="175" dirty="0" err="1"/>
              <a:t>арналған</a:t>
            </a:r>
            <a:r>
              <a:rPr lang="ru-RU" sz="2000" spc="175" dirty="0"/>
              <a:t> рецепт («</a:t>
            </a:r>
            <a:r>
              <a:rPr lang="en-US" sz="2000" spc="175" dirty="0"/>
              <a:t>word2vec»)</a:t>
            </a:r>
            <a:endParaRPr sz="2000" spc="-65" dirty="0"/>
          </a:p>
        </p:txBody>
      </p:sp>
      <p:sp>
        <p:nvSpPr>
          <p:cNvPr id="3" name="object 3"/>
          <p:cNvSpPr/>
          <p:nvPr/>
        </p:nvSpPr>
        <p:spPr>
          <a:xfrm>
            <a:off x="965774" y="16937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45569" y="1773331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38174" y="16937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0027" y="1773331"/>
            <a:ext cx="193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10575" y="16937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63643" y="1773331"/>
            <a:ext cx="63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FURRY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8174" y="1131081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82998" y="1210644"/>
            <a:ext cx="647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Corpus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09000" y="2274824"/>
            <a:ext cx="3050540" cy="408305"/>
          </a:xfrm>
          <a:custGeom>
            <a:avLst/>
            <a:gdLst/>
            <a:ahLst/>
            <a:cxnLst/>
            <a:rect l="l" t="t" r="r" b="b"/>
            <a:pathLst>
              <a:path w="3050540" h="408305">
                <a:moveTo>
                  <a:pt x="29823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2982348" y="0"/>
                </a:lnTo>
                <a:lnTo>
                  <a:pt x="3020103" y="11433"/>
                </a:lnTo>
                <a:lnTo>
                  <a:pt x="3045219" y="42009"/>
                </a:lnTo>
                <a:lnTo>
                  <a:pt x="3050399" y="68051"/>
                </a:lnTo>
                <a:lnTo>
                  <a:pt x="3050399" y="340248"/>
                </a:lnTo>
                <a:lnTo>
                  <a:pt x="3045052" y="366737"/>
                </a:lnTo>
                <a:lnTo>
                  <a:pt x="3030468" y="388368"/>
                </a:lnTo>
                <a:lnTo>
                  <a:pt x="3008837" y="402952"/>
                </a:lnTo>
                <a:lnTo>
                  <a:pt x="2982348" y="408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76209" y="2354388"/>
            <a:ext cx="23152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spc="-1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lang="en-US"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en-US"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lang="en-US"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400" b="1" spc="-10" dirty="0">
                <a:solidFill>
                  <a:srgbClr val="FFFFFF"/>
                </a:solidFill>
                <a:latin typeface="Arial"/>
                <a:cs typeface="Arial"/>
              </a:rPr>
              <a:t>weights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65774" y="28558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37627" y="2935431"/>
            <a:ext cx="193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38174" y="28558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91243" y="2935431"/>
            <a:ext cx="63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FURRY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65774" y="343691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72160" y="3516481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3099" y="2855874"/>
            <a:ext cx="495300" cy="408305"/>
          </a:xfrm>
          <a:custGeom>
            <a:avLst/>
            <a:gdLst/>
            <a:ahLst/>
            <a:cxnLst/>
            <a:rect l="l" t="t" r="r" b="b"/>
            <a:pathLst>
              <a:path w="495300" h="408304">
                <a:moveTo>
                  <a:pt x="4272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427248" y="0"/>
                </a:lnTo>
                <a:lnTo>
                  <a:pt x="465003" y="11433"/>
                </a:lnTo>
                <a:lnTo>
                  <a:pt x="490119" y="42009"/>
                </a:lnTo>
                <a:lnTo>
                  <a:pt x="495299" y="68051"/>
                </a:lnTo>
                <a:lnTo>
                  <a:pt x="495299" y="340248"/>
                </a:lnTo>
                <a:lnTo>
                  <a:pt x="489952" y="366737"/>
                </a:lnTo>
                <a:lnTo>
                  <a:pt x="475368" y="388368"/>
                </a:lnTo>
                <a:lnTo>
                  <a:pt x="453737" y="402952"/>
                </a:lnTo>
                <a:lnTo>
                  <a:pt x="427248" y="4082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3364" y="2935438"/>
            <a:ext cx="74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3099" y="3436925"/>
            <a:ext cx="495300" cy="408305"/>
          </a:xfrm>
          <a:custGeom>
            <a:avLst/>
            <a:gdLst/>
            <a:ahLst/>
            <a:cxnLst/>
            <a:rect l="l" t="t" r="r" b="b"/>
            <a:pathLst>
              <a:path w="495300" h="408304">
                <a:moveTo>
                  <a:pt x="4272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427248" y="0"/>
                </a:lnTo>
                <a:lnTo>
                  <a:pt x="465003" y="11433"/>
                </a:lnTo>
                <a:lnTo>
                  <a:pt x="490119" y="42009"/>
                </a:lnTo>
                <a:lnTo>
                  <a:pt x="495299" y="68051"/>
                </a:lnTo>
                <a:lnTo>
                  <a:pt x="495299" y="340248"/>
                </a:lnTo>
                <a:lnTo>
                  <a:pt x="489952" y="366737"/>
                </a:lnTo>
                <a:lnTo>
                  <a:pt x="475368" y="388368"/>
                </a:lnTo>
                <a:lnTo>
                  <a:pt x="453737" y="402952"/>
                </a:lnTo>
                <a:lnTo>
                  <a:pt x="427248" y="4082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88939" y="3516488"/>
            <a:ext cx="163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09498" y="4578237"/>
            <a:ext cx="36404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75" dirty="0">
                <a:latin typeface="Trebuchet MS"/>
                <a:cs typeface="Trebuchet MS"/>
              </a:rPr>
              <a:t>Turn</a:t>
            </a:r>
            <a:r>
              <a:rPr sz="1400" i="1" spc="-50" dirty="0">
                <a:latin typeface="Trebuchet MS"/>
                <a:cs typeface="Trebuchet MS"/>
              </a:rPr>
              <a:t> </a:t>
            </a:r>
            <a:r>
              <a:rPr sz="1400" i="1" spc="-25" dirty="0">
                <a:latin typeface="Trebuchet MS"/>
                <a:cs typeface="Trebuchet MS"/>
              </a:rPr>
              <a:t>sequential</a:t>
            </a:r>
            <a:r>
              <a:rPr sz="1400" i="1" spc="-50" dirty="0">
                <a:latin typeface="Trebuchet MS"/>
                <a:cs typeface="Trebuchet MS"/>
              </a:rPr>
              <a:t> </a:t>
            </a:r>
            <a:r>
              <a:rPr sz="1400" i="1" dirty="0">
                <a:latin typeface="Trebuchet MS"/>
                <a:cs typeface="Trebuchet MS"/>
              </a:rPr>
              <a:t>data</a:t>
            </a:r>
            <a:r>
              <a:rPr sz="1400" i="1" spc="-45" dirty="0">
                <a:latin typeface="Trebuchet MS"/>
                <a:cs typeface="Trebuchet MS"/>
              </a:rPr>
              <a:t> </a:t>
            </a:r>
            <a:r>
              <a:rPr sz="1400" i="1" spc="-65" dirty="0">
                <a:latin typeface="Trebuchet MS"/>
                <a:cs typeface="Trebuchet MS"/>
              </a:rPr>
              <a:t>into</a:t>
            </a:r>
            <a:r>
              <a:rPr sz="1400" i="1" spc="-50" dirty="0">
                <a:latin typeface="Trebuchet MS"/>
                <a:cs typeface="Trebuchet MS"/>
              </a:rPr>
              <a:t> </a:t>
            </a:r>
            <a:r>
              <a:rPr sz="1400" i="1" spc="65" dirty="0">
                <a:latin typeface="Trebuchet MS"/>
                <a:cs typeface="Trebuchet MS"/>
              </a:rPr>
              <a:t>a</a:t>
            </a:r>
            <a:r>
              <a:rPr sz="1400" i="1" spc="-45" dirty="0">
                <a:latin typeface="Trebuchet MS"/>
                <a:cs typeface="Trebuchet MS"/>
              </a:rPr>
              <a:t> </a:t>
            </a:r>
            <a:r>
              <a:rPr sz="1400" i="1" spc="-40" dirty="0">
                <a:latin typeface="Trebuchet MS"/>
                <a:cs typeface="Trebuchet MS"/>
              </a:rPr>
              <a:t>prediction</a:t>
            </a:r>
            <a:r>
              <a:rPr sz="1400" i="1" spc="-50" dirty="0">
                <a:latin typeface="Trebuchet MS"/>
                <a:cs typeface="Trebuchet MS"/>
              </a:rPr>
              <a:t> </a:t>
            </a:r>
            <a:r>
              <a:rPr sz="1400" i="1" spc="-10" dirty="0">
                <a:latin typeface="Trebuchet MS"/>
                <a:cs typeface="Trebuchet MS"/>
              </a:rPr>
              <a:t>problem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5774" y="3990521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37627" y="4070084"/>
            <a:ext cx="193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38174" y="3990521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FFF17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63259" y="4070084"/>
            <a:ext cx="6870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BERLIN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65774" y="4571572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472160" y="465113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3099" y="3990528"/>
            <a:ext cx="495300" cy="408305"/>
          </a:xfrm>
          <a:custGeom>
            <a:avLst/>
            <a:gdLst/>
            <a:ahLst/>
            <a:cxnLst/>
            <a:rect l="l" t="t" r="r" b="b"/>
            <a:pathLst>
              <a:path w="495300" h="408304">
                <a:moveTo>
                  <a:pt x="4272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427248" y="0"/>
                </a:lnTo>
                <a:lnTo>
                  <a:pt x="465003" y="11433"/>
                </a:lnTo>
                <a:lnTo>
                  <a:pt x="490119" y="42009"/>
                </a:lnTo>
                <a:lnTo>
                  <a:pt x="495299" y="68051"/>
                </a:lnTo>
                <a:lnTo>
                  <a:pt x="495299" y="340248"/>
                </a:lnTo>
                <a:lnTo>
                  <a:pt x="489952" y="366737"/>
                </a:lnTo>
                <a:lnTo>
                  <a:pt x="475368" y="388368"/>
                </a:lnTo>
                <a:lnTo>
                  <a:pt x="453737" y="402952"/>
                </a:lnTo>
                <a:lnTo>
                  <a:pt x="427248" y="4082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33364" y="4070091"/>
            <a:ext cx="74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3099" y="4571577"/>
            <a:ext cx="495300" cy="408305"/>
          </a:xfrm>
          <a:custGeom>
            <a:avLst/>
            <a:gdLst/>
            <a:ahLst/>
            <a:cxnLst/>
            <a:rect l="l" t="t" r="r" b="b"/>
            <a:pathLst>
              <a:path w="495300" h="408304">
                <a:moveTo>
                  <a:pt x="4272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427248" y="0"/>
                </a:lnTo>
                <a:lnTo>
                  <a:pt x="465003" y="11433"/>
                </a:lnTo>
                <a:lnTo>
                  <a:pt x="490119" y="42009"/>
                </a:lnTo>
                <a:lnTo>
                  <a:pt x="495299" y="68051"/>
                </a:lnTo>
                <a:lnTo>
                  <a:pt x="495299" y="340248"/>
                </a:lnTo>
                <a:lnTo>
                  <a:pt x="489952" y="366737"/>
                </a:lnTo>
                <a:lnTo>
                  <a:pt x="475368" y="388368"/>
                </a:lnTo>
                <a:lnTo>
                  <a:pt x="453737" y="402952"/>
                </a:lnTo>
                <a:lnTo>
                  <a:pt x="427248" y="4082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8939" y="4651141"/>
            <a:ext cx="1638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75" dirty="0"/>
              <a:t>A</a:t>
            </a:r>
            <a:r>
              <a:rPr spc="-45" dirty="0"/>
              <a:t> </a:t>
            </a:r>
            <a:r>
              <a:rPr spc="-20" dirty="0"/>
              <a:t>recipe</a:t>
            </a:r>
            <a:r>
              <a:rPr spc="-40" dirty="0"/>
              <a:t> </a:t>
            </a:r>
            <a:r>
              <a:rPr spc="-95" dirty="0"/>
              <a:t>for</a:t>
            </a:r>
            <a:r>
              <a:rPr spc="-40" dirty="0"/>
              <a:t> </a:t>
            </a:r>
            <a:r>
              <a:rPr spc="-20" dirty="0"/>
              <a:t>learning</a:t>
            </a:r>
            <a:r>
              <a:rPr spc="-40" dirty="0"/>
              <a:t> </a:t>
            </a:r>
            <a:r>
              <a:rPr dirty="0"/>
              <a:t>word</a:t>
            </a:r>
            <a:r>
              <a:rPr spc="-40" dirty="0"/>
              <a:t> </a:t>
            </a:r>
            <a:r>
              <a:rPr dirty="0"/>
              <a:t>embeddings</a:t>
            </a:r>
            <a:r>
              <a:rPr spc="-45" dirty="0"/>
              <a:t> </a:t>
            </a:r>
            <a:r>
              <a:rPr spc="-65" dirty="0"/>
              <a:t>(“word2vec”)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15237" y="2277262"/>
            <a:ext cx="2198370" cy="403860"/>
            <a:chOff x="6315237" y="2277262"/>
            <a:chExt cx="2198370" cy="403860"/>
          </a:xfrm>
        </p:grpSpPr>
        <p:sp>
          <p:nvSpPr>
            <p:cNvPr id="4" name="object 4"/>
            <p:cNvSpPr/>
            <p:nvPr/>
          </p:nvSpPr>
          <p:spPr>
            <a:xfrm>
              <a:off x="6319999" y="2282025"/>
              <a:ext cx="2188845" cy="394335"/>
            </a:xfrm>
            <a:custGeom>
              <a:avLst/>
              <a:gdLst/>
              <a:ahLst/>
              <a:cxnLst/>
              <a:rect l="l" t="t" r="r" b="b"/>
              <a:pathLst>
                <a:path w="2188845" h="394335">
                  <a:moveTo>
                    <a:pt x="2123148" y="393899"/>
                  </a:move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2123148" y="0"/>
                  </a:lnTo>
                  <a:lnTo>
                    <a:pt x="2169570" y="19228"/>
                  </a:lnTo>
                  <a:lnTo>
                    <a:pt x="2188799" y="65651"/>
                  </a:lnTo>
                  <a:lnTo>
                    <a:pt x="2188799" y="328248"/>
                  </a:lnTo>
                  <a:lnTo>
                    <a:pt x="2183640" y="353803"/>
                  </a:lnTo>
                  <a:lnTo>
                    <a:pt x="2169571" y="374671"/>
                  </a:lnTo>
                  <a:lnTo>
                    <a:pt x="2148703" y="388740"/>
                  </a:lnTo>
                  <a:lnTo>
                    <a:pt x="2123148" y="393899"/>
                  </a:lnTo>
                  <a:close/>
                </a:path>
              </a:pathLst>
            </a:custGeom>
            <a:solidFill>
              <a:srgbClr val="FFF1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19999" y="2282025"/>
              <a:ext cx="2188845" cy="394335"/>
            </a:xfrm>
            <a:custGeom>
              <a:avLst/>
              <a:gdLst/>
              <a:ahLst/>
              <a:cxnLst/>
              <a:rect l="l" t="t" r="r" b="b"/>
              <a:pathLst>
                <a:path w="2188845" h="394335">
                  <a:moveTo>
                    <a:pt x="0" y="65651"/>
                  </a:moveTo>
                  <a:lnTo>
                    <a:pt x="5159" y="40096"/>
                  </a:lnTo>
                  <a:lnTo>
                    <a:pt x="19228" y="19228"/>
                  </a:lnTo>
                  <a:lnTo>
                    <a:pt x="40096" y="5159"/>
                  </a:lnTo>
                  <a:lnTo>
                    <a:pt x="65651" y="0"/>
                  </a:lnTo>
                  <a:lnTo>
                    <a:pt x="2123148" y="0"/>
                  </a:lnTo>
                  <a:lnTo>
                    <a:pt x="2169570" y="19228"/>
                  </a:lnTo>
                  <a:lnTo>
                    <a:pt x="2188799" y="65651"/>
                  </a:lnTo>
                  <a:lnTo>
                    <a:pt x="2188799" y="328248"/>
                  </a:lnTo>
                  <a:lnTo>
                    <a:pt x="2183640" y="353803"/>
                  </a:lnTo>
                  <a:lnTo>
                    <a:pt x="2169571" y="374671"/>
                  </a:lnTo>
                  <a:lnTo>
                    <a:pt x="2148703" y="388740"/>
                  </a:lnTo>
                  <a:lnTo>
                    <a:pt x="2123148" y="393899"/>
                  </a:lnTo>
                  <a:lnTo>
                    <a:pt x="65651" y="393899"/>
                  </a:lnTo>
                  <a:lnTo>
                    <a:pt x="40096" y="388740"/>
                  </a:lnTo>
                  <a:lnTo>
                    <a:pt x="19228" y="374671"/>
                  </a:lnTo>
                  <a:lnTo>
                    <a:pt x="5159" y="353803"/>
                  </a:lnTo>
                  <a:lnTo>
                    <a:pt x="0" y="328248"/>
                  </a:lnTo>
                  <a:lnTo>
                    <a:pt x="0" y="6565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44305" y="2354388"/>
            <a:ext cx="17392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Arial"/>
                <a:cs typeface="Arial"/>
              </a:rPr>
              <a:t>EMBEDDING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SPACE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09000" y="2274824"/>
            <a:ext cx="4892675" cy="408305"/>
            <a:chOff x="1409000" y="2274824"/>
            <a:chExt cx="4892675" cy="408305"/>
          </a:xfrm>
        </p:grpSpPr>
        <p:sp>
          <p:nvSpPr>
            <p:cNvPr id="8" name="object 8"/>
            <p:cNvSpPr/>
            <p:nvPr/>
          </p:nvSpPr>
          <p:spPr>
            <a:xfrm>
              <a:off x="4459400" y="2478974"/>
              <a:ext cx="1795780" cy="635"/>
            </a:xfrm>
            <a:custGeom>
              <a:avLst/>
              <a:gdLst/>
              <a:ahLst/>
              <a:cxnLst/>
              <a:rect l="l" t="t" r="r" b="b"/>
              <a:pathLst>
                <a:path w="1795779" h="635">
                  <a:moveTo>
                    <a:pt x="0" y="0"/>
                  </a:moveTo>
                  <a:lnTo>
                    <a:pt x="930299" y="0"/>
                  </a:lnTo>
                  <a:lnTo>
                    <a:pt x="930299" y="599"/>
                  </a:lnTo>
                  <a:lnTo>
                    <a:pt x="1795313" y="599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33290" y="2458151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0" y="42846"/>
                  </a:moveTo>
                  <a:lnTo>
                    <a:pt x="21423" y="21423"/>
                  </a:lnTo>
                  <a:lnTo>
                    <a:pt x="0" y="0"/>
                  </a:lnTo>
                  <a:lnTo>
                    <a:pt x="58860" y="21423"/>
                  </a:lnTo>
                  <a:lnTo>
                    <a:pt x="0" y="4284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33290" y="2458151"/>
              <a:ext cx="59055" cy="43180"/>
            </a:xfrm>
            <a:custGeom>
              <a:avLst/>
              <a:gdLst/>
              <a:ahLst/>
              <a:cxnLst/>
              <a:rect l="l" t="t" r="r" b="b"/>
              <a:pathLst>
                <a:path w="59054" h="43180">
                  <a:moveTo>
                    <a:pt x="21423" y="21423"/>
                  </a:moveTo>
                  <a:lnTo>
                    <a:pt x="0" y="42846"/>
                  </a:lnTo>
                  <a:lnTo>
                    <a:pt x="58860" y="21423"/>
                  </a:lnTo>
                  <a:lnTo>
                    <a:pt x="0" y="0"/>
                  </a:lnTo>
                  <a:lnTo>
                    <a:pt x="21423" y="21423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9000" y="2274824"/>
              <a:ext cx="3050540" cy="408305"/>
            </a:xfrm>
            <a:custGeom>
              <a:avLst/>
              <a:gdLst/>
              <a:ahLst/>
              <a:cxnLst/>
              <a:rect l="l" t="t" r="r" b="b"/>
              <a:pathLst>
                <a:path w="3050540" h="408305">
                  <a:moveTo>
                    <a:pt x="2982348" y="408299"/>
                  </a:moveTo>
                  <a:lnTo>
                    <a:pt x="68051" y="408299"/>
                  </a:lnTo>
                  <a:lnTo>
                    <a:pt x="41562" y="402952"/>
                  </a:lnTo>
                  <a:lnTo>
                    <a:pt x="19931" y="388368"/>
                  </a:lnTo>
                  <a:lnTo>
                    <a:pt x="5347" y="366737"/>
                  </a:lnTo>
                  <a:lnTo>
                    <a:pt x="0" y="340248"/>
                  </a:lnTo>
                  <a:lnTo>
                    <a:pt x="0" y="68051"/>
                  </a:lnTo>
                  <a:lnTo>
                    <a:pt x="5347" y="41562"/>
                  </a:lnTo>
                  <a:lnTo>
                    <a:pt x="19931" y="19931"/>
                  </a:lnTo>
                  <a:lnTo>
                    <a:pt x="41562" y="5347"/>
                  </a:lnTo>
                  <a:lnTo>
                    <a:pt x="68051" y="0"/>
                  </a:lnTo>
                  <a:lnTo>
                    <a:pt x="2982348" y="0"/>
                  </a:lnTo>
                  <a:lnTo>
                    <a:pt x="3020103" y="11433"/>
                  </a:lnTo>
                  <a:lnTo>
                    <a:pt x="3045219" y="42009"/>
                  </a:lnTo>
                  <a:lnTo>
                    <a:pt x="3050399" y="68051"/>
                  </a:lnTo>
                  <a:lnTo>
                    <a:pt x="3050399" y="340248"/>
                  </a:lnTo>
                  <a:lnTo>
                    <a:pt x="3045052" y="366737"/>
                  </a:lnTo>
                  <a:lnTo>
                    <a:pt x="3030468" y="388368"/>
                  </a:lnTo>
                  <a:lnTo>
                    <a:pt x="3008837" y="402952"/>
                  </a:lnTo>
                  <a:lnTo>
                    <a:pt x="2982348" y="408299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965774" y="16937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58269" y="1773331"/>
            <a:ext cx="3651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CAT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38174" y="16937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22727" y="1773331"/>
            <a:ext cx="1803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10575" y="16937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76343" y="1773331"/>
            <a:ext cx="618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FURRY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38174" y="1131081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595698" y="1210644"/>
            <a:ext cx="635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Corpus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76209" y="2354388"/>
            <a:ext cx="23152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Training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weights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1639" y="2964974"/>
            <a:ext cx="2836545" cy="1914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545"/>
              </a:lnSpc>
              <a:tabLst>
                <a:tab pos="1048385" algn="l"/>
                <a:tab pos="2202180" algn="l"/>
              </a:tabLst>
            </a:pP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400" b="1" spc="-25" dirty="0">
                <a:latin typeface="Arial"/>
                <a:cs typeface="Arial"/>
              </a:rPr>
              <a:t>IS</a:t>
            </a:r>
            <a:r>
              <a:rPr sz="1400" b="1" dirty="0">
                <a:latin typeface="Arial"/>
                <a:cs typeface="Arial"/>
              </a:rPr>
              <a:t>	</a:t>
            </a:r>
            <a:r>
              <a:rPr sz="1400" b="1" spc="-20" dirty="0">
                <a:latin typeface="Arial"/>
                <a:cs typeface="Arial"/>
              </a:rPr>
              <a:t>FURRY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5"/>
              </a:spcBef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082675" algn="l"/>
              </a:tabLst>
            </a:pP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1400">
              <a:latin typeface="Arial"/>
              <a:cs typeface="Arial"/>
            </a:endParaRPr>
          </a:p>
          <a:p>
            <a:pPr marL="43815">
              <a:lnSpc>
                <a:spcPct val="100000"/>
              </a:lnSpc>
              <a:spcBef>
                <a:spcPts val="5"/>
              </a:spcBef>
              <a:tabLst>
                <a:tab pos="1048385" algn="l"/>
                <a:tab pos="2174240" algn="l"/>
              </a:tabLst>
            </a:pP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400" b="1" spc="-25" dirty="0">
                <a:latin typeface="Arial"/>
                <a:cs typeface="Arial"/>
              </a:rPr>
              <a:t>IS</a:t>
            </a:r>
            <a:r>
              <a:rPr sz="1400" b="1" dirty="0">
                <a:latin typeface="Arial"/>
                <a:cs typeface="Arial"/>
              </a:rPr>
              <a:t>	</a:t>
            </a:r>
            <a:r>
              <a:rPr sz="1400" b="1" spc="-10" dirty="0">
                <a:latin typeface="Arial"/>
                <a:cs typeface="Arial"/>
              </a:rPr>
              <a:t>BERLIN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082675" algn="l"/>
              </a:tabLst>
            </a:pPr>
            <a:r>
              <a:rPr sz="1400" b="1" spc="-5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400" b="1" spc="-50" dirty="0"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23099" y="2855868"/>
            <a:ext cx="3252470" cy="2124075"/>
            <a:chOff x="223099" y="2855868"/>
            <a:chExt cx="3252470" cy="2124075"/>
          </a:xfrm>
        </p:grpSpPr>
        <p:sp>
          <p:nvSpPr>
            <p:cNvPr id="23" name="object 23"/>
            <p:cNvSpPr/>
            <p:nvPr/>
          </p:nvSpPr>
          <p:spPr>
            <a:xfrm>
              <a:off x="965771" y="2855874"/>
              <a:ext cx="2509520" cy="408305"/>
            </a:xfrm>
            <a:custGeom>
              <a:avLst/>
              <a:gdLst/>
              <a:ahLst/>
              <a:cxnLst/>
              <a:rect l="l" t="t" r="r" b="b"/>
              <a:pathLst>
                <a:path w="2509520" h="408304">
                  <a:moveTo>
                    <a:pt x="1136992" y="68046"/>
                  </a:moveTo>
                  <a:lnTo>
                    <a:pt x="1125562" y="30302"/>
                  </a:lnTo>
                  <a:lnTo>
                    <a:pt x="1094994" y="5181"/>
                  </a:lnTo>
                  <a:lnTo>
                    <a:pt x="1068946" y="0"/>
                  </a:lnTo>
                  <a:lnTo>
                    <a:pt x="68046" y="0"/>
                  </a:lnTo>
                  <a:lnTo>
                    <a:pt x="41554" y="5346"/>
                  </a:lnTo>
                  <a:lnTo>
                    <a:pt x="19926" y="19926"/>
                  </a:lnTo>
                  <a:lnTo>
                    <a:pt x="5346" y="41567"/>
                  </a:lnTo>
                  <a:lnTo>
                    <a:pt x="0" y="68046"/>
                  </a:lnTo>
                  <a:lnTo>
                    <a:pt x="0" y="340245"/>
                  </a:lnTo>
                  <a:lnTo>
                    <a:pt x="5346" y="366737"/>
                  </a:lnTo>
                  <a:lnTo>
                    <a:pt x="19926" y="388366"/>
                  </a:lnTo>
                  <a:lnTo>
                    <a:pt x="41554" y="402958"/>
                  </a:lnTo>
                  <a:lnTo>
                    <a:pt x="68046" y="408305"/>
                  </a:lnTo>
                  <a:lnTo>
                    <a:pt x="1068946" y="408305"/>
                  </a:lnTo>
                  <a:lnTo>
                    <a:pt x="1095438" y="402958"/>
                  </a:lnTo>
                  <a:lnTo>
                    <a:pt x="1117066" y="388366"/>
                  </a:lnTo>
                  <a:lnTo>
                    <a:pt x="1131646" y="366737"/>
                  </a:lnTo>
                  <a:lnTo>
                    <a:pt x="1136992" y="340245"/>
                  </a:lnTo>
                  <a:lnTo>
                    <a:pt x="1136992" y="68046"/>
                  </a:lnTo>
                  <a:close/>
                </a:path>
                <a:path w="2509520" h="408304">
                  <a:moveTo>
                    <a:pt x="2509393" y="68046"/>
                  </a:moveTo>
                  <a:lnTo>
                    <a:pt x="2497963" y="30302"/>
                  </a:lnTo>
                  <a:lnTo>
                    <a:pt x="2467394" y="5181"/>
                  </a:lnTo>
                  <a:lnTo>
                    <a:pt x="2441346" y="0"/>
                  </a:lnTo>
                  <a:lnTo>
                    <a:pt x="1440446" y="0"/>
                  </a:lnTo>
                  <a:lnTo>
                    <a:pt x="1413954" y="5346"/>
                  </a:lnTo>
                  <a:lnTo>
                    <a:pt x="1392326" y="19926"/>
                  </a:lnTo>
                  <a:lnTo>
                    <a:pt x="1377746" y="41567"/>
                  </a:lnTo>
                  <a:lnTo>
                    <a:pt x="1372400" y="68046"/>
                  </a:lnTo>
                  <a:lnTo>
                    <a:pt x="1372400" y="340245"/>
                  </a:lnTo>
                  <a:lnTo>
                    <a:pt x="1377746" y="366737"/>
                  </a:lnTo>
                  <a:lnTo>
                    <a:pt x="1392326" y="388366"/>
                  </a:lnTo>
                  <a:lnTo>
                    <a:pt x="1413954" y="402958"/>
                  </a:lnTo>
                  <a:lnTo>
                    <a:pt x="1440446" y="408305"/>
                  </a:lnTo>
                  <a:lnTo>
                    <a:pt x="2441346" y="408305"/>
                  </a:lnTo>
                  <a:lnTo>
                    <a:pt x="2467838" y="402958"/>
                  </a:lnTo>
                  <a:lnTo>
                    <a:pt x="2489466" y="388366"/>
                  </a:lnTo>
                  <a:lnTo>
                    <a:pt x="2504046" y="366737"/>
                  </a:lnTo>
                  <a:lnTo>
                    <a:pt x="2509393" y="340245"/>
                  </a:lnTo>
                  <a:lnTo>
                    <a:pt x="2509393" y="68046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5775" y="3436918"/>
              <a:ext cx="1137285" cy="408305"/>
            </a:xfrm>
            <a:custGeom>
              <a:avLst/>
              <a:gdLst/>
              <a:ahLst/>
              <a:cxnLst/>
              <a:rect l="l" t="t" r="r" b="b"/>
              <a:pathLst>
                <a:path w="1137285" h="408304">
                  <a:moveTo>
                    <a:pt x="1068948" y="408299"/>
                  </a:moveTo>
                  <a:lnTo>
                    <a:pt x="68051" y="408299"/>
                  </a:lnTo>
                  <a:lnTo>
                    <a:pt x="41562" y="402952"/>
                  </a:lnTo>
                  <a:lnTo>
                    <a:pt x="19931" y="388368"/>
                  </a:lnTo>
                  <a:lnTo>
                    <a:pt x="5347" y="366737"/>
                  </a:lnTo>
                  <a:lnTo>
                    <a:pt x="0" y="340248"/>
                  </a:lnTo>
                  <a:lnTo>
                    <a:pt x="0" y="68051"/>
                  </a:lnTo>
                  <a:lnTo>
                    <a:pt x="5347" y="41562"/>
                  </a:lnTo>
                  <a:lnTo>
                    <a:pt x="19931" y="19931"/>
                  </a:lnTo>
                  <a:lnTo>
                    <a:pt x="41562" y="5347"/>
                  </a:lnTo>
                  <a:lnTo>
                    <a:pt x="68051" y="0"/>
                  </a:lnTo>
                  <a:lnTo>
                    <a:pt x="1068948" y="0"/>
                  </a:lnTo>
                  <a:lnTo>
                    <a:pt x="1106703" y="11433"/>
                  </a:lnTo>
                  <a:lnTo>
                    <a:pt x="1131819" y="42009"/>
                  </a:lnTo>
                  <a:lnTo>
                    <a:pt x="1136999" y="68051"/>
                  </a:lnTo>
                  <a:lnTo>
                    <a:pt x="1136999" y="340248"/>
                  </a:lnTo>
                  <a:lnTo>
                    <a:pt x="1131652" y="366737"/>
                  </a:lnTo>
                  <a:lnTo>
                    <a:pt x="1117068" y="388368"/>
                  </a:lnTo>
                  <a:lnTo>
                    <a:pt x="1095437" y="402952"/>
                  </a:lnTo>
                  <a:lnTo>
                    <a:pt x="1068948" y="408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23088" y="2855886"/>
              <a:ext cx="495300" cy="989965"/>
            </a:xfrm>
            <a:custGeom>
              <a:avLst/>
              <a:gdLst/>
              <a:ahLst/>
              <a:cxnLst/>
              <a:rect l="l" t="t" r="r" b="b"/>
              <a:pathLst>
                <a:path w="495300" h="989964">
                  <a:moveTo>
                    <a:pt x="495300" y="649097"/>
                  </a:moveTo>
                  <a:lnTo>
                    <a:pt x="483870" y="611339"/>
                  </a:lnTo>
                  <a:lnTo>
                    <a:pt x="453301" y="586219"/>
                  </a:lnTo>
                  <a:lnTo>
                    <a:pt x="427253" y="581050"/>
                  </a:lnTo>
                  <a:lnTo>
                    <a:pt x="68059" y="581050"/>
                  </a:lnTo>
                  <a:lnTo>
                    <a:pt x="41567" y="586397"/>
                  </a:lnTo>
                  <a:lnTo>
                    <a:pt x="19939" y="600976"/>
                  </a:lnTo>
                  <a:lnTo>
                    <a:pt x="5359" y="622604"/>
                  </a:lnTo>
                  <a:lnTo>
                    <a:pt x="0" y="649097"/>
                  </a:lnTo>
                  <a:lnTo>
                    <a:pt x="0" y="921296"/>
                  </a:lnTo>
                  <a:lnTo>
                    <a:pt x="5359" y="947775"/>
                  </a:lnTo>
                  <a:lnTo>
                    <a:pt x="19939" y="969416"/>
                  </a:lnTo>
                  <a:lnTo>
                    <a:pt x="41567" y="983996"/>
                  </a:lnTo>
                  <a:lnTo>
                    <a:pt x="68059" y="989342"/>
                  </a:lnTo>
                  <a:lnTo>
                    <a:pt x="427253" y="989342"/>
                  </a:lnTo>
                  <a:lnTo>
                    <a:pt x="453745" y="983996"/>
                  </a:lnTo>
                  <a:lnTo>
                    <a:pt x="475373" y="969416"/>
                  </a:lnTo>
                  <a:lnTo>
                    <a:pt x="489953" y="947775"/>
                  </a:lnTo>
                  <a:lnTo>
                    <a:pt x="495300" y="921296"/>
                  </a:lnTo>
                  <a:lnTo>
                    <a:pt x="495300" y="649097"/>
                  </a:lnTo>
                  <a:close/>
                </a:path>
                <a:path w="495300" h="989964">
                  <a:moveTo>
                    <a:pt x="495300" y="68046"/>
                  </a:moveTo>
                  <a:lnTo>
                    <a:pt x="483870" y="30289"/>
                  </a:lnTo>
                  <a:lnTo>
                    <a:pt x="453301" y="5168"/>
                  </a:lnTo>
                  <a:lnTo>
                    <a:pt x="427253" y="0"/>
                  </a:lnTo>
                  <a:lnTo>
                    <a:pt x="68059" y="0"/>
                  </a:lnTo>
                  <a:lnTo>
                    <a:pt x="41567" y="5346"/>
                  </a:lnTo>
                  <a:lnTo>
                    <a:pt x="19939" y="19926"/>
                  </a:lnTo>
                  <a:lnTo>
                    <a:pt x="5359" y="41554"/>
                  </a:lnTo>
                  <a:lnTo>
                    <a:pt x="0" y="68046"/>
                  </a:lnTo>
                  <a:lnTo>
                    <a:pt x="0" y="340245"/>
                  </a:lnTo>
                  <a:lnTo>
                    <a:pt x="5359" y="366737"/>
                  </a:lnTo>
                  <a:lnTo>
                    <a:pt x="19939" y="388366"/>
                  </a:lnTo>
                  <a:lnTo>
                    <a:pt x="41567" y="402945"/>
                  </a:lnTo>
                  <a:lnTo>
                    <a:pt x="68059" y="408292"/>
                  </a:lnTo>
                  <a:lnTo>
                    <a:pt x="427253" y="408292"/>
                  </a:lnTo>
                  <a:lnTo>
                    <a:pt x="453745" y="402945"/>
                  </a:lnTo>
                  <a:lnTo>
                    <a:pt x="475373" y="388366"/>
                  </a:lnTo>
                  <a:lnTo>
                    <a:pt x="489953" y="366737"/>
                  </a:lnTo>
                  <a:lnTo>
                    <a:pt x="495300" y="340245"/>
                  </a:lnTo>
                  <a:lnTo>
                    <a:pt x="495300" y="68046"/>
                  </a:lnTo>
                  <a:close/>
                </a:path>
              </a:pathLst>
            </a:custGeom>
            <a:solidFill>
              <a:srgbClr val="2027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5775" y="3990521"/>
              <a:ext cx="1137285" cy="408305"/>
            </a:xfrm>
            <a:custGeom>
              <a:avLst/>
              <a:gdLst/>
              <a:ahLst/>
              <a:cxnLst/>
              <a:rect l="l" t="t" r="r" b="b"/>
              <a:pathLst>
                <a:path w="1137285" h="408304">
                  <a:moveTo>
                    <a:pt x="1068948" y="408299"/>
                  </a:moveTo>
                  <a:lnTo>
                    <a:pt x="68051" y="408299"/>
                  </a:lnTo>
                  <a:lnTo>
                    <a:pt x="41562" y="402952"/>
                  </a:lnTo>
                  <a:lnTo>
                    <a:pt x="19931" y="388368"/>
                  </a:lnTo>
                  <a:lnTo>
                    <a:pt x="5347" y="366737"/>
                  </a:lnTo>
                  <a:lnTo>
                    <a:pt x="0" y="340248"/>
                  </a:lnTo>
                  <a:lnTo>
                    <a:pt x="0" y="68051"/>
                  </a:lnTo>
                  <a:lnTo>
                    <a:pt x="5347" y="41562"/>
                  </a:lnTo>
                  <a:lnTo>
                    <a:pt x="19931" y="19931"/>
                  </a:lnTo>
                  <a:lnTo>
                    <a:pt x="41562" y="5347"/>
                  </a:lnTo>
                  <a:lnTo>
                    <a:pt x="68051" y="0"/>
                  </a:lnTo>
                  <a:lnTo>
                    <a:pt x="1068948" y="0"/>
                  </a:lnTo>
                  <a:lnTo>
                    <a:pt x="1106703" y="11433"/>
                  </a:lnTo>
                  <a:lnTo>
                    <a:pt x="1131819" y="42009"/>
                  </a:lnTo>
                  <a:lnTo>
                    <a:pt x="1136999" y="68051"/>
                  </a:lnTo>
                  <a:lnTo>
                    <a:pt x="1136999" y="340248"/>
                  </a:lnTo>
                  <a:lnTo>
                    <a:pt x="1131652" y="366737"/>
                  </a:lnTo>
                  <a:lnTo>
                    <a:pt x="1117068" y="388368"/>
                  </a:lnTo>
                  <a:lnTo>
                    <a:pt x="1095437" y="402952"/>
                  </a:lnTo>
                  <a:lnTo>
                    <a:pt x="1068948" y="4082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38174" y="3990521"/>
              <a:ext cx="1137285" cy="408305"/>
            </a:xfrm>
            <a:custGeom>
              <a:avLst/>
              <a:gdLst/>
              <a:ahLst/>
              <a:cxnLst/>
              <a:rect l="l" t="t" r="r" b="b"/>
              <a:pathLst>
                <a:path w="1137285" h="408304">
                  <a:moveTo>
                    <a:pt x="1068948" y="408299"/>
                  </a:moveTo>
                  <a:lnTo>
                    <a:pt x="68051" y="408299"/>
                  </a:lnTo>
                  <a:lnTo>
                    <a:pt x="41562" y="402952"/>
                  </a:lnTo>
                  <a:lnTo>
                    <a:pt x="19931" y="388368"/>
                  </a:lnTo>
                  <a:lnTo>
                    <a:pt x="5347" y="366737"/>
                  </a:lnTo>
                  <a:lnTo>
                    <a:pt x="0" y="340248"/>
                  </a:lnTo>
                  <a:lnTo>
                    <a:pt x="0" y="68051"/>
                  </a:lnTo>
                  <a:lnTo>
                    <a:pt x="5347" y="41562"/>
                  </a:lnTo>
                  <a:lnTo>
                    <a:pt x="19931" y="19931"/>
                  </a:lnTo>
                  <a:lnTo>
                    <a:pt x="41562" y="5347"/>
                  </a:lnTo>
                  <a:lnTo>
                    <a:pt x="68051" y="0"/>
                  </a:lnTo>
                  <a:lnTo>
                    <a:pt x="1068948" y="0"/>
                  </a:lnTo>
                  <a:lnTo>
                    <a:pt x="1106703" y="11433"/>
                  </a:lnTo>
                  <a:lnTo>
                    <a:pt x="1131819" y="42009"/>
                  </a:lnTo>
                  <a:lnTo>
                    <a:pt x="1136999" y="68051"/>
                  </a:lnTo>
                  <a:lnTo>
                    <a:pt x="1136999" y="340248"/>
                  </a:lnTo>
                  <a:lnTo>
                    <a:pt x="1131652" y="366737"/>
                  </a:lnTo>
                  <a:lnTo>
                    <a:pt x="1117068" y="388368"/>
                  </a:lnTo>
                  <a:lnTo>
                    <a:pt x="1095437" y="402952"/>
                  </a:lnTo>
                  <a:lnTo>
                    <a:pt x="1068948" y="408299"/>
                  </a:lnTo>
                  <a:close/>
                </a:path>
              </a:pathLst>
            </a:custGeom>
            <a:solidFill>
              <a:srgbClr val="FFF1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65775" y="4571571"/>
              <a:ext cx="1137285" cy="408305"/>
            </a:xfrm>
            <a:custGeom>
              <a:avLst/>
              <a:gdLst/>
              <a:ahLst/>
              <a:cxnLst/>
              <a:rect l="l" t="t" r="r" b="b"/>
              <a:pathLst>
                <a:path w="1137285" h="408304">
                  <a:moveTo>
                    <a:pt x="1068948" y="408299"/>
                  </a:moveTo>
                  <a:lnTo>
                    <a:pt x="68051" y="408299"/>
                  </a:lnTo>
                  <a:lnTo>
                    <a:pt x="41562" y="402952"/>
                  </a:lnTo>
                  <a:lnTo>
                    <a:pt x="19931" y="388368"/>
                  </a:lnTo>
                  <a:lnTo>
                    <a:pt x="5347" y="366737"/>
                  </a:lnTo>
                  <a:lnTo>
                    <a:pt x="0" y="340248"/>
                  </a:lnTo>
                  <a:lnTo>
                    <a:pt x="0" y="68051"/>
                  </a:lnTo>
                  <a:lnTo>
                    <a:pt x="5347" y="41562"/>
                  </a:lnTo>
                  <a:lnTo>
                    <a:pt x="19931" y="19931"/>
                  </a:lnTo>
                  <a:lnTo>
                    <a:pt x="41562" y="5347"/>
                  </a:lnTo>
                  <a:lnTo>
                    <a:pt x="68051" y="0"/>
                  </a:lnTo>
                  <a:lnTo>
                    <a:pt x="1068948" y="0"/>
                  </a:lnTo>
                  <a:lnTo>
                    <a:pt x="1106703" y="11433"/>
                  </a:lnTo>
                  <a:lnTo>
                    <a:pt x="1131819" y="42009"/>
                  </a:lnTo>
                  <a:lnTo>
                    <a:pt x="1136999" y="68051"/>
                  </a:lnTo>
                  <a:lnTo>
                    <a:pt x="1136999" y="340248"/>
                  </a:lnTo>
                  <a:lnTo>
                    <a:pt x="1131652" y="366737"/>
                  </a:lnTo>
                  <a:lnTo>
                    <a:pt x="1117068" y="388368"/>
                  </a:lnTo>
                  <a:lnTo>
                    <a:pt x="1095437" y="402952"/>
                  </a:lnTo>
                  <a:lnTo>
                    <a:pt x="1068948" y="4082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3088" y="3990530"/>
              <a:ext cx="495300" cy="989965"/>
            </a:xfrm>
            <a:custGeom>
              <a:avLst/>
              <a:gdLst/>
              <a:ahLst/>
              <a:cxnLst/>
              <a:rect l="l" t="t" r="r" b="b"/>
              <a:pathLst>
                <a:path w="495300" h="989964">
                  <a:moveTo>
                    <a:pt x="495300" y="649109"/>
                  </a:moveTo>
                  <a:lnTo>
                    <a:pt x="483870" y="611352"/>
                  </a:lnTo>
                  <a:lnTo>
                    <a:pt x="453301" y="586232"/>
                  </a:lnTo>
                  <a:lnTo>
                    <a:pt x="427253" y="581050"/>
                  </a:lnTo>
                  <a:lnTo>
                    <a:pt x="68059" y="581050"/>
                  </a:lnTo>
                  <a:lnTo>
                    <a:pt x="41567" y="586397"/>
                  </a:lnTo>
                  <a:lnTo>
                    <a:pt x="19939" y="600989"/>
                  </a:lnTo>
                  <a:lnTo>
                    <a:pt x="5359" y="622617"/>
                  </a:lnTo>
                  <a:lnTo>
                    <a:pt x="0" y="649109"/>
                  </a:lnTo>
                  <a:lnTo>
                    <a:pt x="0" y="921308"/>
                  </a:lnTo>
                  <a:lnTo>
                    <a:pt x="5359" y="947788"/>
                  </a:lnTo>
                  <a:lnTo>
                    <a:pt x="19939" y="969416"/>
                  </a:lnTo>
                  <a:lnTo>
                    <a:pt x="41567" y="984008"/>
                  </a:lnTo>
                  <a:lnTo>
                    <a:pt x="68059" y="989355"/>
                  </a:lnTo>
                  <a:lnTo>
                    <a:pt x="427253" y="989355"/>
                  </a:lnTo>
                  <a:lnTo>
                    <a:pt x="453745" y="984008"/>
                  </a:lnTo>
                  <a:lnTo>
                    <a:pt x="475373" y="969416"/>
                  </a:lnTo>
                  <a:lnTo>
                    <a:pt x="489953" y="947788"/>
                  </a:lnTo>
                  <a:lnTo>
                    <a:pt x="495300" y="921308"/>
                  </a:lnTo>
                  <a:lnTo>
                    <a:pt x="495300" y="649109"/>
                  </a:lnTo>
                  <a:close/>
                </a:path>
                <a:path w="495300" h="989964">
                  <a:moveTo>
                    <a:pt x="495300" y="68059"/>
                  </a:moveTo>
                  <a:lnTo>
                    <a:pt x="483870" y="30302"/>
                  </a:lnTo>
                  <a:lnTo>
                    <a:pt x="453301" y="5181"/>
                  </a:lnTo>
                  <a:lnTo>
                    <a:pt x="427253" y="0"/>
                  </a:lnTo>
                  <a:lnTo>
                    <a:pt x="68059" y="0"/>
                  </a:lnTo>
                  <a:lnTo>
                    <a:pt x="41567" y="5346"/>
                  </a:lnTo>
                  <a:lnTo>
                    <a:pt x="19939" y="19939"/>
                  </a:lnTo>
                  <a:lnTo>
                    <a:pt x="5359" y="41567"/>
                  </a:lnTo>
                  <a:lnTo>
                    <a:pt x="0" y="68059"/>
                  </a:lnTo>
                  <a:lnTo>
                    <a:pt x="0" y="340258"/>
                  </a:lnTo>
                  <a:lnTo>
                    <a:pt x="5359" y="366737"/>
                  </a:lnTo>
                  <a:lnTo>
                    <a:pt x="19939" y="388366"/>
                  </a:lnTo>
                  <a:lnTo>
                    <a:pt x="41567" y="402958"/>
                  </a:lnTo>
                  <a:lnTo>
                    <a:pt x="68059" y="408305"/>
                  </a:lnTo>
                  <a:lnTo>
                    <a:pt x="427253" y="408305"/>
                  </a:lnTo>
                  <a:lnTo>
                    <a:pt x="453745" y="402958"/>
                  </a:lnTo>
                  <a:lnTo>
                    <a:pt x="475373" y="388366"/>
                  </a:lnTo>
                  <a:lnTo>
                    <a:pt x="489953" y="366737"/>
                  </a:lnTo>
                  <a:lnTo>
                    <a:pt x="495300" y="340258"/>
                  </a:lnTo>
                  <a:lnTo>
                    <a:pt x="495300" y="68059"/>
                  </a:lnTo>
                  <a:close/>
                </a:path>
              </a:pathLst>
            </a:custGeom>
            <a:solidFill>
              <a:srgbClr val="2027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38324" y="2853050"/>
            <a:ext cx="5335270" cy="2127250"/>
          </a:xfrm>
          <a:custGeom>
            <a:avLst/>
            <a:gdLst/>
            <a:ahLst/>
            <a:cxnLst/>
            <a:rect l="l" t="t" r="r" b="b"/>
            <a:pathLst>
              <a:path w="5335270" h="2127250">
                <a:moveTo>
                  <a:pt x="5334899" y="2126699"/>
                </a:moveTo>
                <a:lnTo>
                  <a:pt x="0" y="2126699"/>
                </a:lnTo>
                <a:lnTo>
                  <a:pt x="0" y="0"/>
                </a:lnTo>
                <a:lnTo>
                  <a:pt x="5334899" y="0"/>
                </a:lnTo>
                <a:lnTo>
                  <a:pt x="5334899" y="2126699"/>
                </a:lnTo>
                <a:close/>
              </a:path>
            </a:pathLst>
          </a:custGeom>
          <a:solidFill>
            <a:srgbClr val="EEEEEE">
              <a:alpha val="642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874042" y="4578237"/>
            <a:ext cx="411035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10" dirty="0">
                <a:latin typeface="Trebuchet MS"/>
                <a:cs typeface="Trebuchet MS"/>
              </a:rPr>
              <a:t>Weights</a:t>
            </a:r>
            <a:r>
              <a:rPr sz="1400" i="1" spc="-45" dirty="0">
                <a:latin typeface="Trebuchet MS"/>
                <a:cs typeface="Trebuchet MS"/>
              </a:rPr>
              <a:t> </a:t>
            </a:r>
            <a:r>
              <a:rPr sz="1400" i="1" dirty="0">
                <a:latin typeface="Trebuchet MS"/>
                <a:cs typeface="Trebuchet MS"/>
              </a:rPr>
              <a:t>associated</a:t>
            </a:r>
            <a:r>
              <a:rPr sz="1400" i="1" spc="-40" dirty="0">
                <a:latin typeface="Trebuchet MS"/>
                <a:cs typeface="Trebuchet MS"/>
              </a:rPr>
              <a:t> </a:t>
            </a:r>
            <a:r>
              <a:rPr sz="1400" i="1" spc="-85" dirty="0">
                <a:latin typeface="Trebuchet MS"/>
                <a:cs typeface="Trebuchet MS"/>
              </a:rPr>
              <a:t>with</a:t>
            </a:r>
            <a:r>
              <a:rPr sz="1400" i="1" spc="-40" dirty="0">
                <a:latin typeface="Trebuchet MS"/>
                <a:cs typeface="Trebuchet MS"/>
              </a:rPr>
              <a:t> </a:t>
            </a:r>
            <a:r>
              <a:rPr sz="1400" i="1" dirty="0">
                <a:latin typeface="Trebuchet MS"/>
                <a:cs typeface="Trebuchet MS"/>
              </a:rPr>
              <a:t>words</a:t>
            </a:r>
            <a:r>
              <a:rPr sz="1400" i="1" spc="-5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are</a:t>
            </a:r>
            <a:r>
              <a:rPr sz="1400" spc="-40" dirty="0">
                <a:latin typeface="Trebuchet MS"/>
                <a:cs typeface="Trebuchet MS"/>
              </a:rPr>
              <a:t> </a:t>
            </a:r>
            <a:r>
              <a:rPr sz="1400" i="1" spc="-30" dirty="0">
                <a:latin typeface="Trebuchet MS"/>
                <a:cs typeface="Trebuchet MS"/>
              </a:rPr>
              <a:t>our</a:t>
            </a:r>
            <a:r>
              <a:rPr sz="1400" i="1" spc="-45" dirty="0">
                <a:latin typeface="Trebuchet MS"/>
                <a:cs typeface="Trebuchet MS"/>
              </a:rPr>
              <a:t> </a:t>
            </a:r>
            <a:r>
              <a:rPr sz="1400" i="1" spc="50" dirty="0">
                <a:latin typeface="Trebuchet MS"/>
                <a:cs typeface="Trebuchet MS"/>
              </a:rPr>
              <a:t>good</a:t>
            </a:r>
            <a:r>
              <a:rPr sz="1400" i="1" spc="-40" dirty="0">
                <a:latin typeface="Trebuchet MS"/>
                <a:cs typeface="Trebuchet MS"/>
              </a:rPr>
              <a:t> </a:t>
            </a:r>
            <a:r>
              <a:rPr sz="1400" i="1" spc="-10" dirty="0">
                <a:latin typeface="Trebuchet MS"/>
                <a:cs typeface="Trebuchet MS"/>
              </a:rPr>
              <a:t>vectors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38324" y="1017724"/>
            <a:ext cx="5335270" cy="1170940"/>
          </a:xfrm>
          <a:custGeom>
            <a:avLst/>
            <a:gdLst/>
            <a:ahLst/>
            <a:cxnLst/>
            <a:rect l="l" t="t" r="r" b="b"/>
            <a:pathLst>
              <a:path w="5335270" h="1170939">
                <a:moveTo>
                  <a:pt x="5334899" y="1170899"/>
                </a:moveTo>
                <a:lnTo>
                  <a:pt x="0" y="1170899"/>
                </a:lnTo>
                <a:lnTo>
                  <a:pt x="0" y="0"/>
                </a:lnTo>
                <a:lnTo>
                  <a:pt x="5334899" y="0"/>
                </a:lnTo>
                <a:lnTo>
                  <a:pt x="5334899" y="1170899"/>
                </a:lnTo>
                <a:close/>
              </a:path>
            </a:pathLst>
          </a:custGeom>
          <a:solidFill>
            <a:srgbClr val="EEEEEE">
              <a:alpha val="642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dirty="0" err="1"/>
              <a:t>Болжау</a:t>
            </a:r>
            <a:r>
              <a:rPr lang="ru-RU" dirty="0"/>
              <a:t> </a:t>
            </a:r>
            <a:r>
              <a:rPr lang="ru-RU" dirty="0" err="1"/>
              <a:t>тапсырмасындағы</a:t>
            </a:r>
            <a:r>
              <a:rPr lang="ru-RU" dirty="0"/>
              <a:t> </a:t>
            </a:r>
            <a:r>
              <a:rPr lang="ru-RU" dirty="0" err="1"/>
              <a:t>сөз</a:t>
            </a:r>
            <a:r>
              <a:rPr lang="ru-RU" dirty="0"/>
              <a:t> </a:t>
            </a:r>
            <a:r>
              <a:rPr lang="ru-RU" dirty="0" err="1"/>
              <a:t>векторлары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175208"/>
            <a:ext cx="5697855" cy="13157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КОРПУС: «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Түрлі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мысық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төсеніште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»</a:t>
            </a:r>
          </a:p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ТЕРЕЗЕ ҰЗЫНДЫҒЫ: 2</a:t>
            </a:r>
          </a:p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МАҚСАТ: «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мысық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»</a:t>
            </a:r>
          </a:p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КІРІСТІ ДАЙЫНДАУ,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оң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теріс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үлгілер</a:t>
            </a:r>
            <a:endParaRPr sz="1800" dirty="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30399" y="2783512"/>
          <a:ext cx="3328034" cy="182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Target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Context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Label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furry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63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the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63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is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63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63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76000" y="2783512"/>
          <a:ext cx="3328034" cy="182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Target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Context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Label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Berlin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Jacopo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0" dirty="0">
                          <a:latin typeface="Arial MT"/>
                          <a:cs typeface="Arial MT"/>
                        </a:rPr>
                        <a:t>ciao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table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886" y="914296"/>
            <a:ext cx="4181475" cy="1869743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КОРПУС: «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Түрлі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мысық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төсеніште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»</a:t>
            </a:r>
          </a:p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ТЕРЕЗЕ ҰЗЫНДЫҒЫ: 2</a:t>
            </a:r>
          </a:p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МАҚСАТ: «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мысық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»</a:t>
            </a:r>
          </a:p>
          <a:p>
            <a:pPr marL="379095" indent="-366395">
              <a:lnSpc>
                <a:spcPct val="100000"/>
              </a:lnSpc>
              <a:spcBef>
                <a:spcPts val="42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КІРІСТІ ДАЙЫНДАУ,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оң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теріс</a:t>
            </a:r>
            <a:r>
              <a:rPr lang="ru-RU" sz="1800" spc="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60" dirty="0" err="1">
                <a:solidFill>
                  <a:srgbClr val="616161"/>
                </a:solidFill>
                <a:latin typeface="Trebuchet MS"/>
                <a:cs typeface="Trebuchet MS"/>
              </a:rPr>
              <a:t>үлгілер</a:t>
            </a:r>
            <a:endParaRPr lang="ru-RU" sz="18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56224" y="2168250"/>
            <a:ext cx="2743200" cy="310515"/>
          </a:xfrm>
          <a:prstGeom prst="rect">
            <a:avLst/>
          </a:prstGeom>
          <a:ln w="28574">
            <a:solidFill>
              <a:srgbClr val="4BA173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55"/>
              </a:spcBef>
            </a:pP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negative</a:t>
            </a:r>
            <a:r>
              <a:rPr sz="1800" spc="-4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samples</a:t>
            </a:r>
            <a:r>
              <a:rPr sz="1800" spc="-3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(a=0.75)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dirty="0" err="1"/>
              <a:t>Болжау</a:t>
            </a:r>
            <a:r>
              <a:rPr lang="ru-RU" dirty="0"/>
              <a:t> </a:t>
            </a:r>
            <a:r>
              <a:rPr lang="ru-RU" dirty="0" err="1"/>
              <a:t>тапсырмасындағы</a:t>
            </a:r>
            <a:r>
              <a:rPr lang="ru-RU" dirty="0"/>
              <a:t> </a:t>
            </a:r>
            <a:r>
              <a:rPr lang="ru-RU" dirty="0" err="1"/>
              <a:t>сөз</a:t>
            </a:r>
            <a:r>
              <a:rPr lang="ru-RU" dirty="0"/>
              <a:t> </a:t>
            </a:r>
            <a:r>
              <a:rPr lang="ru-RU" dirty="0" err="1"/>
              <a:t>векторлары</a:t>
            </a:r>
            <a:endParaRPr spc="-2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30399" y="2783512"/>
          <a:ext cx="3328034" cy="182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Target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Context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Label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furry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63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the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63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is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63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on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1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63D1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876000" y="2783512"/>
          <a:ext cx="3328034" cy="1825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3270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Target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marL="2705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Context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Label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FF1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Berlin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Jacopo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0" dirty="0">
                          <a:latin typeface="Arial MT"/>
                          <a:cs typeface="Arial MT"/>
                        </a:rPr>
                        <a:t>ciao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25" dirty="0">
                          <a:latin typeface="Arial MT"/>
                          <a:cs typeface="Arial MT"/>
                        </a:rPr>
                        <a:t>cat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10" dirty="0">
                          <a:latin typeface="Arial MT"/>
                          <a:cs typeface="Arial MT"/>
                        </a:rPr>
                        <a:t>table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spc="-50" dirty="0">
                          <a:latin typeface="Arial MT"/>
                          <a:cs typeface="Arial MT"/>
                        </a:rPr>
                        <a:t>0</a:t>
                      </a:r>
                      <a:endParaRPr sz="1200">
                        <a:latin typeface="Arial MT"/>
                        <a:cs typeface="Arial MT"/>
                      </a:endParaRPr>
                    </a:p>
                  </a:txBody>
                  <a:tcPr marL="0" marR="0" marT="7937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5713537" y="1037649"/>
            <a:ext cx="2790190" cy="1144905"/>
            <a:chOff x="5713537" y="1037649"/>
            <a:chExt cx="2790190" cy="1144905"/>
          </a:xfrm>
        </p:grpSpPr>
        <p:pic>
          <p:nvPicPr>
            <p:cNvPr id="8" name="object 8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5623" y="1154218"/>
              <a:ext cx="2365931" cy="5914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727824" y="1471949"/>
              <a:ext cx="88265" cy="696595"/>
            </a:xfrm>
            <a:custGeom>
              <a:avLst/>
              <a:gdLst/>
              <a:ahLst/>
              <a:cxnLst/>
              <a:rect l="l" t="t" r="r" b="b"/>
              <a:pathLst>
                <a:path w="88264" h="696594">
                  <a:moveTo>
                    <a:pt x="0" y="696299"/>
                  </a:moveTo>
                  <a:lnTo>
                    <a:pt x="0" y="0"/>
                  </a:lnTo>
                  <a:lnTo>
                    <a:pt x="880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01587" y="1410464"/>
              <a:ext cx="158251" cy="122971"/>
            </a:xfrm>
            <a:prstGeom prst="rect">
              <a:avLst/>
            </a:prstGeom>
          </p:spPr>
        </p:pic>
        <p:sp>
          <p:nvSpPr>
            <p:cNvPr id="11" name="object 11">
              <a:hlinkClick r:id="rId2"/>
            </p:cNvPr>
            <p:cNvSpPr/>
            <p:nvPr/>
          </p:nvSpPr>
          <p:spPr>
            <a:xfrm>
              <a:off x="5987403" y="1051937"/>
              <a:ext cx="2502535" cy="840740"/>
            </a:xfrm>
            <a:custGeom>
              <a:avLst/>
              <a:gdLst/>
              <a:ahLst/>
              <a:cxnLst/>
              <a:rect l="l" t="t" r="r" b="b"/>
              <a:pathLst>
                <a:path w="2502534" h="840739">
                  <a:moveTo>
                    <a:pt x="0" y="0"/>
                  </a:moveTo>
                  <a:lnTo>
                    <a:pt x="2502000" y="0"/>
                  </a:lnTo>
                  <a:lnTo>
                    <a:pt x="2502000" y="840299"/>
                  </a:lnTo>
                  <a:lnTo>
                    <a:pt x="0" y="8402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804525"/>
            <a:ext cx="9144000" cy="1339215"/>
            <a:chOff x="0" y="3804525"/>
            <a:chExt cx="9144000" cy="1339215"/>
          </a:xfrm>
        </p:grpSpPr>
        <p:pic>
          <p:nvPicPr>
            <p:cNvPr id="3" name="object 3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150" y="3804525"/>
              <a:ext cx="3458100" cy="1338974"/>
            </a:xfrm>
            <a:prstGeom prst="rect">
              <a:avLst/>
            </a:prstGeom>
          </p:spPr>
        </p:pic>
        <p:pic>
          <p:nvPicPr>
            <p:cNvPr id="4" name="object 4">
              <a:hlinkClick r:id="rId2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8300" y="3842625"/>
              <a:ext cx="3343799" cy="13008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dirty="0" err="1"/>
              <a:t>Болжау</a:t>
            </a:r>
            <a:r>
              <a:rPr lang="ru-RU" dirty="0"/>
              <a:t> </a:t>
            </a:r>
            <a:r>
              <a:rPr lang="ru-RU" dirty="0" err="1"/>
              <a:t>тапсырмасындағы</a:t>
            </a:r>
            <a:r>
              <a:rPr lang="ru-RU" dirty="0"/>
              <a:t> </a:t>
            </a:r>
            <a:r>
              <a:rPr lang="ru-RU" dirty="0" err="1"/>
              <a:t>сөз</a:t>
            </a:r>
            <a:r>
              <a:rPr lang="ru-RU" dirty="0"/>
              <a:t> </a:t>
            </a:r>
            <a:r>
              <a:rPr lang="ru-RU" dirty="0" err="1"/>
              <a:t>векторлары</a:t>
            </a:r>
            <a:endParaRPr spc="-20" dirty="0"/>
          </a:p>
        </p:txBody>
      </p:sp>
      <p:sp>
        <p:nvSpPr>
          <p:cNvPr id="6" name="object 6"/>
          <p:cNvSpPr txBox="1"/>
          <p:nvPr/>
        </p:nvSpPr>
        <p:spPr>
          <a:xfrm>
            <a:off x="490621" y="1180796"/>
            <a:ext cx="7308850" cy="14548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385"/>
              </a:spcBef>
              <a:buFont typeface="Arial MT"/>
              <a:buChar char="●"/>
              <a:tabLst>
                <a:tab pos="363855" algn="l"/>
              </a:tabLst>
            </a:pP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Сөзді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болжау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мәселесін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екілік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жіктеу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есебіне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айналдырдық</a:t>
            </a:r>
            <a:endParaRPr lang="ru-RU" sz="160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363855" algn="l"/>
              </a:tabLst>
            </a:pPr>
            <a:r>
              <a:rPr lang="en-US" sz="1600" dirty="0">
                <a:solidFill>
                  <a:srgbClr val="616161"/>
                </a:solidFill>
                <a:latin typeface="Trebuchet MS"/>
                <a:cs typeface="Trebuchet MS"/>
              </a:rPr>
              <a:t>		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Мәтінмәндік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сөз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мақсатты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сөздің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жанында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пайда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болуы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мүмкін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бе?</a:t>
            </a:r>
          </a:p>
          <a:p>
            <a:pPr marL="363855" indent="-351155">
              <a:lnSpc>
                <a:spcPct val="100000"/>
              </a:lnSpc>
              <a:spcBef>
                <a:spcPts val="385"/>
              </a:spcBef>
              <a:buFont typeface="Arial MT"/>
              <a:buChar char="●"/>
              <a:tabLst>
                <a:tab pos="363855" algn="l"/>
              </a:tabLst>
            </a:pP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Оқу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мақсатымызды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анықтайық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363855" algn="l"/>
              </a:tabLst>
            </a:pPr>
            <a:r>
              <a:rPr lang="en-US" sz="1600" dirty="0">
                <a:solidFill>
                  <a:srgbClr val="616161"/>
                </a:solidFill>
                <a:latin typeface="Trebuchet MS"/>
                <a:cs typeface="Trebuchet MS"/>
              </a:rPr>
              <a:t>		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оң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мысалдардан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алынған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en-US" sz="1400" dirty="0" err="1">
                <a:solidFill>
                  <a:srgbClr val="616161"/>
                </a:solidFill>
                <a:latin typeface="Trebuchet MS"/>
                <a:cs typeface="Trebuchet MS"/>
              </a:rPr>
              <a:t>t,c</a:t>
            </a: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)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ұқсастығын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барынша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арттырғымыз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келеді</a:t>
            </a:r>
            <a:endParaRPr lang="ru-RU" sz="140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363855" algn="l"/>
              </a:tabLst>
            </a:pP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		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теріс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мысалдардан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алынған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en-US" sz="1400" dirty="0" err="1">
                <a:solidFill>
                  <a:srgbClr val="616161"/>
                </a:solidFill>
                <a:latin typeface="Trebuchet MS"/>
                <a:cs typeface="Trebuchet MS"/>
              </a:rPr>
              <a:t>t,c</a:t>
            </a: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)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ұқсастығын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азайтқымыз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келеді</a:t>
            </a:r>
            <a:endParaRPr lang="en-US" sz="120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4368" y="2872886"/>
            <a:ext cx="6361958" cy="8520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dirty="0" err="1"/>
              <a:t>Болжау</a:t>
            </a:r>
            <a:r>
              <a:rPr lang="ru-RU" dirty="0"/>
              <a:t> </a:t>
            </a:r>
            <a:r>
              <a:rPr lang="ru-RU" dirty="0" err="1"/>
              <a:t>тапсырмасындағы</a:t>
            </a:r>
            <a:r>
              <a:rPr lang="ru-RU" dirty="0"/>
              <a:t> </a:t>
            </a:r>
            <a:r>
              <a:rPr lang="ru-RU" dirty="0" err="1"/>
              <a:t>сөз</a:t>
            </a:r>
            <a:r>
              <a:rPr lang="ru-RU" dirty="0"/>
              <a:t> </a:t>
            </a:r>
            <a:r>
              <a:rPr lang="ru-RU" dirty="0" err="1"/>
              <a:t>векторлары</a:t>
            </a:r>
            <a:endParaRPr spc="-20" dirty="0"/>
          </a:p>
        </p:txBody>
      </p:sp>
      <p:grpSp>
        <p:nvGrpSpPr>
          <p:cNvPr id="3" name="object 3"/>
          <p:cNvGrpSpPr/>
          <p:nvPr/>
        </p:nvGrpSpPr>
        <p:grpSpPr>
          <a:xfrm>
            <a:off x="2039038" y="2268299"/>
            <a:ext cx="4972685" cy="2424430"/>
            <a:chOff x="2039038" y="2268299"/>
            <a:chExt cx="4972685" cy="2424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9038" y="2268299"/>
              <a:ext cx="4972686" cy="24241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07300" y="2687284"/>
              <a:ext cx="363220" cy="310515"/>
            </a:xfrm>
            <a:custGeom>
              <a:avLst/>
              <a:gdLst/>
              <a:ahLst/>
              <a:cxnLst/>
              <a:rect l="l" t="t" r="r" b="b"/>
              <a:pathLst>
                <a:path w="363220" h="310514">
                  <a:moveTo>
                    <a:pt x="0" y="0"/>
                  </a:moveTo>
                  <a:lnTo>
                    <a:pt x="362999" y="0"/>
                  </a:lnTo>
                  <a:lnTo>
                    <a:pt x="362999" y="309899"/>
                  </a:lnTo>
                  <a:lnTo>
                    <a:pt x="0" y="309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74025" y="3364274"/>
            <a:ext cx="1415415" cy="310515"/>
          </a:xfrm>
          <a:prstGeom prst="rect">
            <a:avLst/>
          </a:prstGeom>
          <a:solidFill>
            <a:srgbClr val="63D197"/>
          </a:solidFill>
          <a:ln w="19049">
            <a:solidFill>
              <a:srgbClr val="4BA173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38608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Arial MT"/>
                <a:cs typeface="Arial MT"/>
              </a:rPr>
              <a:t>Sigmoid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02174" y="2439049"/>
            <a:ext cx="3679825" cy="907415"/>
            <a:chOff x="302174" y="2439049"/>
            <a:chExt cx="3679825" cy="907415"/>
          </a:xfrm>
        </p:grpSpPr>
        <p:sp>
          <p:nvSpPr>
            <p:cNvPr id="8" name="object 8"/>
            <p:cNvSpPr/>
            <p:nvPr/>
          </p:nvSpPr>
          <p:spPr>
            <a:xfrm>
              <a:off x="1681599" y="2997184"/>
              <a:ext cx="1507490" cy="253365"/>
            </a:xfrm>
            <a:custGeom>
              <a:avLst/>
              <a:gdLst/>
              <a:ahLst/>
              <a:cxnLst/>
              <a:rect l="l" t="t" r="r" b="b"/>
              <a:pathLst>
                <a:path w="1507489" h="253364">
                  <a:moveTo>
                    <a:pt x="1507199" y="0"/>
                  </a:moveTo>
                  <a:lnTo>
                    <a:pt x="1507199" y="183544"/>
                  </a:lnTo>
                  <a:lnTo>
                    <a:pt x="0" y="183544"/>
                  </a:lnTo>
                  <a:lnTo>
                    <a:pt x="0" y="252899"/>
                  </a:lnTo>
                </a:path>
              </a:pathLst>
            </a:custGeom>
            <a:ln w="19049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609" y="3240559"/>
              <a:ext cx="81980" cy="105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23449" y="2687274"/>
              <a:ext cx="548640" cy="310515"/>
            </a:xfrm>
            <a:custGeom>
              <a:avLst/>
              <a:gdLst/>
              <a:ahLst/>
              <a:cxnLst/>
              <a:rect l="l" t="t" r="r" b="b"/>
              <a:pathLst>
                <a:path w="548639" h="310514">
                  <a:moveTo>
                    <a:pt x="0" y="0"/>
                  </a:moveTo>
                  <a:lnTo>
                    <a:pt x="548399" y="0"/>
                  </a:lnTo>
                  <a:lnTo>
                    <a:pt x="548399" y="309899"/>
                  </a:lnTo>
                  <a:lnTo>
                    <a:pt x="0" y="309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1699" y="2448574"/>
              <a:ext cx="1415415" cy="310515"/>
            </a:xfrm>
            <a:custGeom>
              <a:avLst/>
              <a:gdLst/>
              <a:ahLst/>
              <a:cxnLst/>
              <a:rect l="l" t="t" r="r" b="b"/>
              <a:pathLst>
                <a:path w="1415414" h="310514">
                  <a:moveTo>
                    <a:pt x="1415099" y="309899"/>
                  </a:moveTo>
                  <a:lnTo>
                    <a:pt x="0" y="309899"/>
                  </a:lnTo>
                  <a:lnTo>
                    <a:pt x="0" y="0"/>
                  </a:lnTo>
                  <a:lnTo>
                    <a:pt x="1415099" y="0"/>
                  </a:lnTo>
                  <a:lnTo>
                    <a:pt x="1415099" y="309899"/>
                  </a:lnTo>
                  <a:close/>
                </a:path>
              </a:pathLst>
            </a:custGeom>
            <a:solidFill>
              <a:srgbClr val="CEE1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1699" y="2448574"/>
              <a:ext cx="1415415" cy="310515"/>
            </a:xfrm>
            <a:custGeom>
              <a:avLst/>
              <a:gdLst/>
              <a:ahLst/>
              <a:cxnLst/>
              <a:rect l="l" t="t" r="r" b="b"/>
              <a:pathLst>
                <a:path w="1415414" h="310514">
                  <a:moveTo>
                    <a:pt x="0" y="0"/>
                  </a:moveTo>
                  <a:lnTo>
                    <a:pt x="1415099" y="0"/>
                  </a:lnTo>
                  <a:lnTo>
                    <a:pt x="1415099" y="309899"/>
                  </a:lnTo>
                  <a:lnTo>
                    <a:pt x="0" y="309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0621" y="1174410"/>
            <a:ext cx="6710680" cy="1571583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434"/>
              </a:spcBef>
              <a:buFont typeface="Arial MT"/>
              <a:buChar char="●"/>
              <a:tabLst>
                <a:tab pos="363855" algn="l"/>
              </a:tabLst>
            </a:pPr>
            <a:r>
              <a:rPr lang="ru-RU" sz="1600" spc="-80" dirty="0" err="1">
                <a:solidFill>
                  <a:srgbClr val="616161"/>
                </a:solidFill>
                <a:latin typeface="Trebuchet MS"/>
                <a:cs typeface="Trebuchet MS"/>
              </a:rPr>
              <a:t>Оқу</a:t>
            </a:r>
            <a:r>
              <a:rPr lang="ru-RU" sz="16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80" dirty="0" err="1">
                <a:solidFill>
                  <a:srgbClr val="616161"/>
                </a:solidFill>
                <a:latin typeface="Trebuchet MS"/>
                <a:cs typeface="Trebuchet MS"/>
              </a:rPr>
              <a:t>мақсатымызды</a:t>
            </a:r>
            <a:r>
              <a:rPr lang="ru-RU" sz="16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80" dirty="0" err="1">
                <a:solidFill>
                  <a:srgbClr val="616161"/>
                </a:solidFill>
                <a:latin typeface="Trebuchet MS"/>
                <a:cs typeface="Trebuchet MS"/>
              </a:rPr>
              <a:t>анықтайық</a:t>
            </a:r>
            <a:r>
              <a:rPr lang="ru-RU" sz="16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600" dirty="0">
              <a:latin typeface="Trebuchet MS"/>
              <a:cs typeface="Trebuchet MS"/>
            </a:endParaRPr>
          </a:p>
          <a:p>
            <a:pPr marL="821055" lvl="1" indent="-335915">
              <a:lnSpc>
                <a:spcPct val="100000"/>
              </a:lnSpc>
              <a:spcBef>
                <a:spcPts val="300"/>
              </a:spcBef>
              <a:buFont typeface="Arial MT"/>
              <a:buChar char="○"/>
              <a:tabLst>
                <a:tab pos="821055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оң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мысалдардан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алынған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en-US" sz="1400" dirty="0" err="1">
                <a:solidFill>
                  <a:srgbClr val="616161"/>
                </a:solidFill>
                <a:latin typeface="Trebuchet MS"/>
                <a:cs typeface="Trebuchet MS"/>
              </a:rPr>
              <a:t>t,c</a:t>
            </a: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)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ұқсастығын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барынша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арттырғымыз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келеді</a:t>
            </a:r>
            <a:endParaRPr lang="ru-RU" sz="1400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821055" lvl="1" indent="-335915">
              <a:lnSpc>
                <a:spcPct val="100000"/>
              </a:lnSpc>
              <a:spcBef>
                <a:spcPts val="300"/>
              </a:spcBef>
              <a:buFont typeface="Arial MT"/>
              <a:buChar char="○"/>
              <a:tabLst>
                <a:tab pos="821055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теріс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мысалдардан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алынған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en-US" sz="1400" dirty="0" err="1">
                <a:solidFill>
                  <a:srgbClr val="616161"/>
                </a:solidFill>
                <a:latin typeface="Trebuchet MS"/>
                <a:cs typeface="Trebuchet MS"/>
              </a:rPr>
              <a:t>t,c</a:t>
            </a: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)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ұқсастығын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азайтқымыз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келеді</a:t>
            </a:r>
            <a:endParaRPr sz="1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1400" dirty="0">
              <a:latin typeface="Trebuchet MS"/>
              <a:cs typeface="Trebuchet MS"/>
            </a:endParaRPr>
          </a:p>
          <a:p>
            <a:pPr marL="6921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Dot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product</a:t>
            </a:r>
            <a:endParaRPr sz="1400" dirty="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78259" y="2321774"/>
            <a:ext cx="2729230" cy="923290"/>
            <a:chOff x="978259" y="2321774"/>
            <a:chExt cx="2729230" cy="923290"/>
          </a:xfrm>
        </p:grpSpPr>
        <p:sp>
          <p:nvSpPr>
            <p:cNvPr id="15" name="object 15"/>
            <p:cNvSpPr/>
            <p:nvPr/>
          </p:nvSpPr>
          <p:spPr>
            <a:xfrm>
              <a:off x="1019249" y="2331299"/>
              <a:ext cx="2678430" cy="904240"/>
            </a:xfrm>
            <a:custGeom>
              <a:avLst/>
              <a:gdLst/>
              <a:ahLst/>
              <a:cxnLst/>
              <a:rect l="l" t="t" r="r" b="b"/>
              <a:pathLst>
                <a:path w="2678429" h="904239">
                  <a:moveTo>
                    <a:pt x="2678399" y="665874"/>
                  </a:moveTo>
                  <a:lnTo>
                    <a:pt x="2678399" y="903999"/>
                  </a:lnTo>
                  <a:lnTo>
                    <a:pt x="1555882" y="903999"/>
                  </a:lnTo>
                  <a:lnTo>
                    <a:pt x="1555882" y="0"/>
                  </a:lnTo>
                  <a:lnTo>
                    <a:pt x="0" y="0"/>
                  </a:lnTo>
                  <a:lnTo>
                    <a:pt x="0" y="2874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259" y="2324649"/>
              <a:ext cx="81980" cy="105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75" dirty="0" err="1"/>
              <a:t>RecSys</a:t>
            </a:r>
            <a:r>
              <a:rPr lang="en-US" spc="75" dirty="0"/>
              <a:t> </a:t>
            </a:r>
            <a:r>
              <a:rPr lang="ru-RU" spc="75" dirty="0" err="1"/>
              <a:t>пайдалану</a:t>
            </a:r>
            <a:r>
              <a:rPr lang="ru-RU" spc="75" dirty="0"/>
              <a:t> </a:t>
            </a:r>
            <a:r>
              <a:rPr lang="ru-RU" spc="75" dirty="0" err="1"/>
              <a:t>жағдайы</a:t>
            </a:r>
            <a:r>
              <a:rPr lang="ru-RU" spc="75" dirty="0"/>
              <a:t> </a:t>
            </a:r>
            <a:r>
              <a:rPr lang="ru-RU" spc="75" dirty="0" err="1"/>
              <a:t>бойынша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256808"/>
            <a:ext cx="5468351" cy="629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lang="en-US" sz="1800" spc="110" dirty="0">
                <a:solidFill>
                  <a:srgbClr val="616161"/>
                </a:solidFill>
                <a:latin typeface="Trebuchet MS"/>
                <a:cs typeface="Trebuchet MS"/>
              </a:rPr>
              <a:t>RS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жағдайы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енгізу-шығару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арқылы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оңай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түсінуге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болады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2" y="1898919"/>
            <a:ext cx="4599408" cy="977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 MT"/>
              <a:buChar char="○"/>
              <a:tabLst>
                <a:tab pos="348615" algn="l"/>
              </a:tabLst>
            </a:pP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Элемент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кіріс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ретінде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, элемент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шығыс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spc="-55" dirty="0" err="1">
                <a:solidFill>
                  <a:srgbClr val="616161"/>
                </a:solidFill>
                <a:latin typeface="Trebuchet MS"/>
                <a:cs typeface="Trebuchet MS"/>
              </a:rPr>
              <a:t>ретінде</a:t>
            </a:r>
            <a:r>
              <a:rPr lang="ru-RU" sz="1400" spc="-55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400" dirty="0" err="1"/>
              <a:t>ұқсас</a:t>
            </a:r>
            <a:r>
              <a:rPr lang="ru-RU" sz="1400" dirty="0"/>
              <a:t> </a:t>
            </a:r>
            <a:r>
              <a:rPr lang="en-US" sz="1400" dirty="0"/>
              <a:t>vs </a:t>
            </a:r>
            <a:r>
              <a:rPr lang="ru-RU" sz="1400" dirty="0" err="1"/>
              <a:t>толықтырушы</a:t>
            </a:r>
            <a:endParaRPr sz="1400" dirty="0">
              <a:latin typeface="Trebuchet MS"/>
              <a:cs typeface="Trebuchet MS"/>
            </a:endParaRPr>
          </a:p>
          <a:p>
            <a:pPr marL="347980" indent="-335280">
              <a:lnSpc>
                <a:spcPct val="100000"/>
              </a:lnSpc>
              <a:spcBef>
                <a:spcPts val="2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Пайдаланушы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-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енгізу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, элемент -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шығару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: «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сіз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»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3187" y="3376394"/>
            <a:ext cx="5220335" cy="1457960"/>
            <a:chOff x="253187" y="3376394"/>
            <a:chExt cx="5220335" cy="14579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237" y="3395444"/>
              <a:ext cx="5181926" cy="14194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2712" y="3385919"/>
              <a:ext cx="5201285" cy="1438910"/>
            </a:xfrm>
            <a:custGeom>
              <a:avLst/>
              <a:gdLst/>
              <a:ahLst/>
              <a:cxnLst/>
              <a:rect l="l" t="t" r="r" b="b"/>
              <a:pathLst>
                <a:path w="5201285" h="1438910">
                  <a:moveTo>
                    <a:pt x="0" y="0"/>
                  </a:moveTo>
                  <a:lnTo>
                    <a:pt x="5200976" y="0"/>
                  </a:lnTo>
                  <a:lnTo>
                    <a:pt x="5200976" y="1438504"/>
                  </a:lnTo>
                  <a:lnTo>
                    <a:pt x="0" y="143850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2524" y="1755974"/>
            <a:ext cx="1746899" cy="17468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059325" y="1145787"/>
            <a:ext cx="2613660" cy="482600"/>
          </a:xfrm>
          <a:custGeom>
            <a:avLst/>
            <a:gdLst/>
            <a:ahLst/>
            <a:cxnLst/>
            <a:rect l="l" t="t" r="r" b="b"/>
            <a:pathLst>
              <a:path w="2613659" h="482600">
                <a:moveTo>
                  <a:pt x="2532948" y="482099"/>
                </a:moveTo>
                <a:lnTo>
                  <a:pt x="80351" y="482099"/>
                </a:lnTo>
                <a:lnTo>
                  <a:pt x="49075" y="475785"/>
                </a:lnTo>
                <a:lnTo>
                  <a:pt x="23534" y="458565"/>
                </a:lnTo>
                <a:lnTo>
                  <a:pt x="6314" y="433024"/>
                </a:lnTo>
                <a:lnTo>
                  <a:pt x="0" y="401748"/>
                </a:lnTo>
                <a:lnTo>
                  <a:pt x="0" y="80351"/>
                </a:lnTo>
                <a:lnTo>
                  <a:pt x="6314" y="49075"/>
                </a:lnTo>
                <a:lnTo>
                  <a:pt x="23534" y="23534"/>
                </a:lnTo>
                <a:lnTo>
                  <a:pt x="49075" y="6314"/>
                </a:lnTo>
                <a:lnTo>
                  <a:pt x="80351" y="0"/>
                </a:lnTo>
                <a:lnTo>
                  <a:pt x="2532948" y="0"/>
                </a:lnTo>
                <a:lnTo>
                  <a:pt x="2577527" y="13500"/>
                </a:lnTo>
                <a:lnTo>
                  <a:pt x="2607183" y="49602"/>
                </a:lnTo>
                <a:lnTo>
                  <a:pt x="2613299" y="80351"/>
                </a:lnTo>
                <a:lnTo>
                  <a:pt x="2613299" y="401748"/>
                </a:lnTo>
                <a:lnTo>
                  <a:pt x="2606985" y="433024"/>
                </a:lnTo>
                <a:lnTo>
                  <a:pt x="2589765" y="458565"/>
                </a:lnTo>
                <a:lnTo>
                  <a:pt x="2564224" y="475785"/>
                </a:lnTo>
                <a:lnTo>
                  <a:pt x="2532948" y="4820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55660" y="126225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Input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dirty="0" err="1"/>
              <a:t>Болжау</a:t>
            </a:r>
            <a:r>
              <a:rPr lang="ru-RU" dirty="0"/>
              <a:t> </a:t>
            </a:r>
            <a:r>
              <a:rPr lang="ru-RU" dirty="0" err="1"/>
              <a:t>тапсырмасындағы</a:t>
            </a:r>
            <a:r>
              <a:rPr lang="ru-RU" dirty="0"/>
              <a:t> </a:t>
            </a:r>
            <a:r>
              <a:rPr lang="ru-RU" dirty="0" err="1"/>
              <a:t>сөз</a:t>
            </a:r>
            <a:r>
              <a:rPr lang="ru-RU" dirty="0"/>
              <a:t> </a:t>
            </a:r>
            <a:r>
              <a:rPr lang="ru-RU" dirty="0" err="1"/>
              <a:t>векторлары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490621" y="1207618"/>
            <a:ext cx="3446779" cy="373871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363855" marR="121285" indent="-351790">
              <a:lnSpc>
                <a:spcPts val="1820"/>
              </a:lnSpc>
              <a:spcBef>
                <a:spcPts val="244"/>
              </a:spcBef>
              <a:buFont typeface="Arial MT"/>
              <a:buChar char="●"/>
              <a:tabLst>
                <a:tab pos="363855" algn="l"/>
              </a:tabLst>
            </a:pP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Есіңізде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b="1" spc="-60" dirty="0" err="1">
                <a:solidFill>
                  <a:srgbClr val="616161"/>
                </a:solidFill>
                <a:latin typeface="Trebuchet MS"/>
                <a:cs typeface="Trebuchet MS"/>
              </a:rPr>
              <a:t>болсын</a:t>
            </a:r>
            <a:r>
              <a:rPr lang="ru-RU" sz="1600" b="1" spc="-60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біз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контекстік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сөздермен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сөздің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нүктелік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көбейтіндісін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көбейтеміз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, ал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теріс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таңдалған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сөздермен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сөздің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нүктелік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көбейтіндісін</a:t>
            </a:r>
            <a:r>
              <a:rPr lang="ru-RU"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60" dirty="0" err="1">
                <a:solidFill>
                  <a:srgbClr val="616161"/>
                </a:solidFill>
                <a:latin typeface="Trebuchet MS"/>
                <a:cs typeface="Trebuchet MS"/>
              </a:rPr>
              <a:t>кішірейтеміз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  <a:endParaRPr sz="1600" dirty="0">
              <a:latin typeface="Trebuchet MS"/>
              <a:cs typeface="Trebuchet MS"/>
            </a:endParaRPr>
          </a:p>
          <a:p>
            <a:pPr marL="363855" indent="-351155">
              <a:lnSpc>
                <a:spcPts val="1750"/>
              </a:lnSpc>
              <a:buFont typeface="Arial MT"/>
              <a:buChar char="●"/>
              <a:tabLst>
                <a:tab pos="363855" algn="l"/>
              </a:tabLst>
            </a:pPr>
            <a:r>
              <a:rPr lang="ru-RU" sz="1600" spc="-45" dirty="0" err="1">
                <a:solidFill>
                  <a:srgbClr val="616161"/>
                </a:solidFill>
                <a:latin typeface="Trebuchet MS"/>
                <a:cs typeface="Trebuchet MS"/>
              </a:rPr>
              <a:t>Жаттығу</a:t>
            </a:r>
            <a:r>
              <a:rPr lang="ru-RU" sz="1600" spc="-4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spc="-45" dirty="0" err="1">
                <a:solidFill>
                  <a:srgbClr val="616161"/>
                </a:solidFill>
                <a:latin typeface="Trebuchet MS"/>
                <a:cs typeface="Trebuchet MS"/>
              </a:rPr>
              <a:t>процедурасы</a:t>
            </a:r>
            <a:r>
              <a:rPr lang="ru-RU" sz="1600" spc="-4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600" dirty="0">
              <a:latin typeface="Trebuchet MS"/>
              <a:cs typeface="Trebuchet MS"/>
            </a:endParaRPr>
          </a:p>
          <a:p>
            <a:pPr marL="821055" marR="330200" lvl="1" indent="-351790">
              <a:lnSpc>
                <a:spcPts val="1820"/>
              </a:lnSpc>
              <a:spcBef>
                <a:spcPts val="95"/>
              </a:spcBef>
              <a:buFont typeface="Arial MT"/>
              <a:buChar char="○"/>
              <a:tabLst>
                <a:tab pos="821055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Сөздіктегі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N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сөзге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арналған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векторлардың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кездейсоқ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инициализациясы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</a:p>
          <a:p>
            <a:pPr marL="821055" marR="330200" lvl="1" indent="-351790">
              <a:lnSpc>
                <a:spcPts val="1820"/>
              </a:lnSpc>
              <a:spcBef>
                <a:spcPts val="95"/>
              </a:spcBef>
              <a:buFont typeface="Arial MT"/>
              <a:buChar char="○"/>
              <a:tabLst>
                <a:tab pos="821055" algn="l"/>
              </a:tabLst>
            </a:pP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Әр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қадам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сайын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қатысты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сөздерді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векторлық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кеңістікке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жақындатып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басқаларын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одан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әрі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итеріңіз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градиенттің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түсуін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арқылы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).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54598" y="1265587"/>
            <a:ext cx="4973955" cy="3380104"/>
            <a:chOff x="4054598" y="1265587"/>
            <a:chExt cx="4973955" cy="3380104"/>
          </a:xfrm>
        </p:grpSpPr>
        <p:pic>
          <p:nvPicPr>
            <p:cNvPr id="5" name="object 5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4598" y="1265587"/>
              <a:ext cx="4973400" cy="3379500"/>
            </a:xfrm>
            <a:prstGeom prst="rect">
              <a:avLst/>
            </a:prstGeom>
          </p:spPr>
        </p:pic>
        <p:pic>
          <p:nvPicPr>
            <p:cNvPr id="6" name="object 6">
              <a:hlinkClick r:id="rId2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1748" y="1303687"/>
              <a:ext cx="4859099" cy="3265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dirty="0" err="1"/>
              <a:t>Бұл</a:t>
            </a:r>
            <a:r>
              <a:rPr lang="ru-RU" dirty="0"/>
              <a:t> «</a:t>
            </a:r>
            <a:r>
              <a:rPr lang="ru-RU" dirty="0" err="1"/>
              <a:t>жақсы</a:t>
            </a:r>
            <a:r>
              <a:rPr lang="ru-RU" dirty="0"/>
              <a:t>» </a:t>
            </a:r>
            <a:r>
              <a:rPr lang="ru-RU" dirty="0" err="1"/>
              <a:t>кеңістік</a:t>
            </a:r>
            <a:r>
              <a:rPr lang="ru-RU" dirty="0"/>
              <a:t> пе?</a:t>
            </a:r>
            <a:endParaRPr spc="55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175208"/>
            <a:ext cx="4980305" cy="369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lang="en-US" sz="1600" dirty="0">
                <a:solidFill>
                  <a:srgbClr val="616161"/>
                </a:solidFill>
                <a:latin typeface="Trebuchet MS"/>
                <a:cs typeface="Trebuchet MS"/>
              </a:rPr>
              <a:t>word2vec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сөздер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мен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кейбір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ұқсастық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қатынастар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арасындағы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ұқсастықты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алуға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бейім</a:t>
            </a:r>
            <a:r>
              <a:rPr lang="en-US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-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ешқандай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адам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белгілерінсіз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/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араласусыз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!</a:t>
            </a:r>
          </a:p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Жақсы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дайындалған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кірістіру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кеңістігіне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ие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болғаннан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кейін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векторлық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ендірулер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арасындағы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ығысулар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ұқсастықтарды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шешу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үшін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пайдаланылуы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мүмкін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мысалы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: «ер: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патша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=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әйелдер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:?» (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ханшайым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)</a:t>
            </a:r>
          </a:p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Бұл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мүмкін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өйткені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вектор(‘король’) - вектор(‘ер’) + вектор(‘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әйел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)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векторына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(‘король’)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жақын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вектор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болып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600" dirty="0" err="1">
                <a:solidFill>
                  <a:srgbClr val="616161"/>
                </a:solidFill>
                <a:latin typeface="Trebuchet MS"/>
                <a:cs typeface="Trebuchet MS"/>
              </a:rPr>
              <a:t>табылады</a:t>
            </a:r>
            <a:r>
              <a:rPr lang="ru-RU" sz="160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sz="1200" dirty="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6361" y="1629311"/>
            <a:ext cx="3171082" cy="24663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dirty="0"/>
              <a:t>NLP-</a:t>
            </a:r>
            <a:r>
              <a:rPr lang="ru-RU" dirty="0" err="1"/>
              <a:t>тен</a:t>
            </a:r>
            <a:r>
              <a:rPr lang="ru-RU" dirty="0"/>
              <a:t>, </a:t>
            </a:r>
            <a:r>
              <a:rPr lang="en-US" dirty="0" err="1"/>
              <a:t>RecSys</a:t>
            </a:r>
            <a:r>
              <a:rPr lang="en-US" dirty="0"/>
              <a:t>-</a:t>
            </a:r>
            <a:r>
              <a:rPr lang="ru-RU" dirty="0" err="1"/>
              <a:t>ке</a:t>
            </a:r>
            <a:r>
              <a:rPr lang="ru-RU" dirty="0"/>
              <a:t> </a:t>
            </a:r>
            <a:r>
              <a:rPr lang="ru-RU" dirty="0" err="1"/>
              <a:t>қайта</a:t>
            </a:r>
            <a:r>
              <a:rPr lang="ru-RU" dirty="0"/>
              <a:t> оралу</a:t>
            </a:r>
            <a:endParaRPr spc="65" dirty="0"/>
          </a:p>
        </p:txBody>
      </p:sp>
      <p:sp>
        <p:nvSpPr>
          <p:cNvPr id="3" name="object 3"/>
          <p:cNvSpPr txBox="1"/>
          <p:nvPr/>
        </p:nvSpPr>
        <p:spPr>
          <a:xfrm>
            <a:off x="1211824" y="4396999"/>
            <a:ext cx="1907539" cy="400685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78740" rIns="0" bIns="0" rtlCol="0">
            <a:spAutoFit/>
          </a:bodyPr>
          <a:lstStyle/>
          <a:p>
            <a:pPr marL="543560">
              <a:lnSpc>
                <a:spcPct val="100000"/>
              </a:lnSpc>
              <a:spcBef>
                <a:spcPts val="620"/>
              </a:spcBef>
            </a:pPr>
            <a:r>
              <a:rPr sz="1400" b="1" i="1" spc="-10" dirty="0">
                <a:latin typeface="Trebuchet MS"/>
                <a:cs typeface="Trebuchet MS"/>
              </a:rPr>
              <a:t>Song2Vec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550" y="2345025"/>
            <a:ext cx="1790501" cy="4001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649374" y="234501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49374" y="29581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21227" y="3037731"/>
            <a:ext cx="193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49374" y="357131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5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02443" y="3650881"/>
            <a:ext cx="63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FURRY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9550" y="3579416"/>
            <a:ext cx="1790501" cy="400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9550" y="2962225"/>
            <a:ext cx="1790501" cy="40019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243649" y="2345022"/>
            <a:ext cx="657225" cy="2613025"/>
          </a:xfrm>
          <a:custGeom>
            <a:avLst/>
            <a:gdLst/>
            <a:ahLst/>
            <a:cxnLst/>
            <a:rect l="l" t="t" r="r" b="b"/>
            <a:pathLst>
              <a:path w="657225" h="2613025">
                <a:moveTo>
                  <a:pt x="328349" y="2612699"/>
                </a:moveTo>
                <a:lnTo>
                  <a:pt x="0" y="2284349"/>
                </a:lnTo>
                <a:lnTo>
                  <a:pt x="164174" y="2284349"/>
                </a:lnTo>
                <a:lnTo>
                  <a:pt x="164174" y="0"/>
                </a:lnTo>
                <a:lnTo>
                  <a:pt x="492524" y="0"/>
                </a:lnTo>
                <a:lnTo>
                  <a:pt x="492524" y="2284349"/>
                </a:lnTo>
                <a:lnTo>
                  <a:pt x="656699" y="2284349"/>
                </a:lnTo>
                <a:lnTo>
                  <a:pt x="328349" y="2612699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63600" y="4396999"/>
            <a:ext cx="1907539" cy="400685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78740" rIns="0" bIns="0" rtlCol="0">
            <a:spAutoFit/>
          </a:bodyPr>
          <a:lstStyle/>
          <a:p>
            <a:pPr marL="542290">
              <a:lnSpc>
                <a:spcPct val="100000"/>
              </a:lnSpc>
              <a:spcBef>
                <a:spcPts val="620"/>
              </a:spcBef>
            </a:pPr>
            <a:r>
              <a:rPr sz="1400" b="1" i="1" spc="-10" dirty="0">
                <a:latin typeface="Trebuchet MS"/>
                <a:cs typeface="Trebuchet MS"/>
              </a:rPr>
              <a:t>Book2Vec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52549" y="234501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4" h="408305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4725" y="1175208"/>
            <a:ext cx="8017509" cy="1515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ru-RU" sz="1800" b="1" spc="-65" dirty="0" err="1">
                <a:solidFill>
                  <a:srgbClr val="616161"/>
                </a:solidFill>
                <a:latin typeface="Trebuchet MS"/>
                <a:cs typeface="Trebuchet MS"/>
              </a:rPr>
              <a:t>Есіңізде</a:t>
            </a:r>
            <a:r>
              <a:rPr lang="ru-RU" sz="1800" b="1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b="1" spc="-65" dirty="0" err="1">
                <a:solidFill>
                  <a:srgbClr val="616161"/>
                </a:solidFill>
                <a:latin typeface="Trebuchet MS"/>
                <a:cs typeface="Trebuchet MS"/>
              </a:rPr>
              <a:t>болсын</a:t>
            </a:r>
            <a:r>
              <a:rPr lang="ru-RU" sz="1800" b="1" spc="-65" dirty="0">
                <a:solidFill>
                  <a:srgbClr val="616161"/>
                </a:solidFill>
                <a:latin typeface="Trebuchet MS"/>
                <a:cs typeface="Trebuchet MS"/>
              </a:rPr>
              <a:t>: 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«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сөйлемдегі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сөздер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»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туралы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бірдей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интуицияны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бізде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мақсатты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элементтердің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(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мысалы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ойнату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тізімі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сауда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сеанстары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т.б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.)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мәнді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тізбектері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болған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кезде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қолдануға</a:t>
            </a:r>
            <a:r>
              <a:rPr lang="ru-RU" sz="18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-65" dirty="0" err="1">
                <a:solidFill>
                  <a:srgbClr val="616161"/>
                </a:solidFill>
                <a:latin typeface="Trebuchet MS"/>
                <a:cs typeface="Trebuchet MS"/>
              </a:rPr>
              <a:t>болады</a:t>
            </a:r>
            <a:r>
              <a:rPr lang="ru-RU" sz="1800" b="1" spc="-65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lang="en-US" sz="1800" b="1" spc="-65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endParaRPr lang="en-US" sz="1800" dirty="0">
              <a:latin typeface="Trebuchet MS"/>
              <a:cs typeface="Trebuchet MS"/>
            </a:endParaRPr>
          </a:p>
          <a:p>
            <a:pPr marL="2656840">
              <a:lnSpc>
                <a:spcPct val="100000"/>
              </a:lnSpc>
              <a:tabLst>
                <a:tab pos="6059805" algn="l"/>
              </a:tabLst>
            </a:pPr>
            <a:r>
              <a:rPr sz="1400" b="1" spc="-25" dirty="0">
                <a:latin typeface="Arial"/>
                <a:cs typeface="Arial"/>
              </a:rPr>
              <a:t>CAT</a:t>
            </a:r>
            <a:r>
              <a:rPr sz="1400" b="1" dirty="0">
                <a:latin typeface="Arial"/>
                <a:cs typeface="Arial"/>
              </a:rPr>
              <a:t>	</a:t>
            </a:r>
            <a:r>
              <a:rPr sz="1400" b="1" spc="-25" dirty="0">
                <a:latin typeface="Arial"/>
                <a:cs typeface="Arial"/>
              </a:rPr>
              <a:t>CAT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52549" y="295816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4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24402" y="3037731"/>
            <a:ext cx="1930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52549" y="3571318"/>
            <a:ext cx="1137285" cy="408305"/>
          </a:xfrm>
          <a:custGeom>
            <a:avLst/>
            <a:gdLst/>
            <a:ahLst/>
            <a:cxnLst/>
            <a:rect l="l" t="t" r="r" b="b"/>
            <a:pathLst>
              <a:path w="1137284" h="408304">
                <a:moveTo>
                  <a:pt x="1068948" y="408299"/>
                </a:moveTo>
                <a:lnTo>
                  <a:pt x="68051" y="408299"/>
                </a:lnTo>
                <a:lnTo>
                  <a:pt x="41562" y="402952"/>
                </a:lnTo>
                <a:lnTo>
                  <a:pt x="19931" y="388368"/>
                </a:lnTo>
                <a:lnTo>
                  <a:pt x="5347" y="366737"/>
                </a:lnTo>
                <a:lnTo>
                  <a:pt x="0" y="340248"/>
                </a:lnTo>
                <a:lnTo>
                  <a:pt x="0" y="68051"/>
                </a:lnTo>
                <a:lnTo>
                  <a:pt x="5347" y="41562"/>
                </a:lnTo>
                <a:lnTo>
                  <a:pt x="19931" y="19931"/>
                </a:lnTo>
                <a:lnTo>
                  <a:pt x="41562" y="5347"/>
                </a:lnTo>
                <a:lnTo>
                  <a:pt x="68051" y="0"/>
                </a:lnTo>
                <a:lnTo>
                  <a:pt x="1068948" y="0"/>
                </a:lnTo>
                <a:lnTo>
                  <a:pt x="1106703" y="11433"/>
                </a:lnTo>
                <a:lnTo>
                  <a:pt x="1131819" y="42009"/>
                </a:lnTo>
                <a:lnTo>
                  <a:pt x="1136999" y="68051"/>
                </a:lnTo>
                <a:lnTo>
                  <a:pt x="1136999" y="340248"/>
                </a:lnTo>
                <a:lnTo>
                  <a:pt x="1131652" y="366737"/>
                </a:lnTo>
                <a:lnTo>
                  <a:pt x="1117068" y="388368"/>
                </a:lnTo>
                <a:lnTo>
                  <a:pt x="1095437" y="402952"/>
                </a:lnTo>
                <a:lnTo>
                  <a:pt x="1068948" y="4082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305618" y="3650881"/>
            <a:ext cx="63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FURRY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52574" y="2357339"/>
            <a:ext cx="363374" cy="38788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78350" y="2959453"/>
            <a:ext cx="419156" cy="43437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38126" y="3582503"/>
            <a:ext cx="307843" cy="3971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275" y="2168906"/>
            <a:ext cx="3409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95" dirty="0"/>
              <a:t>Coding</a:t>
            </a:r>
            <a:r>
              <a:rPr sz="4800" spc="-200" dirty="0"/>
              <a:t> </a:t>
            </a:r>
            <a:r>
              <a:rPr sz="4800" spc="-315" dirty="0"/>
              <a:t>time!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75" dirty="0" err="1"/>
              <a:t>RecSys</a:t>
            </a:r>
            <a:r>
              <a:rPr lang="en-US" spc="75" dirty="0"/>
              <a:t> </a:t>
            </a:r>
            <a:r>
              <a:rPr lang="ru-RU" spc="75" dirty="0" err="1"/>
              <a:t>пайдалану</a:t>
            </a:r>
            <a:r>
              <a:rPr lang="ru-RU" spc="75" dirty="0"/>
              <a:t> </a:t>
            </a:r>
            <a:r>
              <a:rPr lang="ru-RU" spc="75" dirty="0" err="1"/>
              <a:t>жағдайы</a:t>
            </a:r>
            <a:r>
              <a:rPr lang="ru-RU" spc="75" dirty="0"/>
              <a:t> </a:t>
            </a:r>
            <a:r>
              <a:rPr lang="ru-RU" spc="75" dirty="0" err="1"/>
              <a:t>бойынша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256808"/>
            <a:ext cx="5239751" cy="629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lang="en-US" sz="1800" spc="110" dirty="0">
                <a:solidFill>
                  <a:srgbClr val="616161"/>
                </a:solidFill>
                <a:latin typeface="Trebuchet MS"/>
                <a:cs typeface="Trebuchet MS"/>
              </a:rPr>
              <a:t>RS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жағдайы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енгізу-шығару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арқылы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оңай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түсінуге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болады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3" y="1898919"/>
            <a:ext cx="4608830" cy="192232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b="1" dirty="0"/>
              <a:t>Элемент - </a:t>
            </a:r>
            <a:r>
              <a:rPr lang="ru-RU" sz="1400" b="1" dirty="0" err="1"/>
              <a:t>енгізу</a:t>
            </a:r>
            <a:r>
              <a:rPr lang="ru-RU" sz="1400" b="1" dirty="0"/>
              <a:t>, элемент - </a:t>
            </a:r>
            <a:r>
              <a:rPr lang="ru-RU" sz="1400" b="1" dirty="0" err="1"/>
              <a:t>шығару</a:t>
            </a:r>
            <a:r>
              <a:rPr lang="ru-RU" sz="1400" dirty="0"/>
              <a:t>: </a:t>
            </a:r>
            <a:r>
              <a:rPr lang="ru-RU" sz="1400" dirty="0" err="1"/>
              <a:t>ұқсас</a:t>
            </a:r>
            <a:r>
              <a:rPr lang="ru-RU" sz="1400" dirty="0"/>
              <a:t> </a:t>
            </a:r>
            <a:r>
              <a:rPr lang="en-US" sz="1400" dirty="0"/>
              <a:t>vs </a:t>
            </a:r>
            <a:r>
              <a:rPr lang="ru-RU" sz="1400" dirty="0" err="1"/>
              <a:t>толықтырушы</a:t>
            </a:r>
            <a:endParaRPr lang="en-US" sz="1400" dirty="0"/>
          </a:p>
          <a:p>
            <a:pPr marL="347980" indent="-335280">
              <a:lnSpc>
                <a:spcPct val="100000"/>
              </a:lnSpc>
              <a:spcBef>
                <a:spcPts val="3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b="1" dirty="0" err="1"/>
              <a:t>Пайдаланушы</a:t>
            </a:r>
            <a:r>
              <a:rPr lang="ru-RU" sz="1400" b="1" dirty="0"/>
              <a:t> - </a:t>
            </a:r>
            <a:r>
              <a:rPr lang="ru-RU" sz="1400" b="1" dirty="0" err="1"/>
              <a:t>енгізу</a:t>
            </a:r>
            <a:r>
              <a:rPr lang="ru-RU" sz="1400" b="1" dirty="0"/>
              <a:t>, элемент - </a:t>
            </a:r>
            <a:r>
              <a:rPr lang="ru-RU" sz="1400" b="1" dirty="0" err="1"/>
              <a:t>шығару</a:t>
            </a:r>
            <a:r>
              <a:rPr lang="ru-RU" sz="1400" dirty="0"/>
              <a:t>: «</a:t>
            </a:r>
            <a:r>
              <a:rPr lang="ru-RU" sz="1400" dirty="0" err="1"/>
              <a:t>сіз</a:t>
            </a:r>
            <a:r>
              <a:rPr lang="ru-RU" sz="1400" dirty="0"/>
              <a:t> </a:t>
            </a:r>
            <a:r>
              <a:rPr lang="ru-RU" sz="1400" dirty="0" err="1"/>
              <a:t>үшін</a:t>
            </a:r>
            <a:r>
              <a:rPr lang="ru-RU" sz="1400" dirty="0"/>
              <a:t>»</a:t>
            </a:r>
            <a:endParaRPr lang="en-US" sz="1400" dirty="0"/>
          </a:p>
          <a:p>
            <a:pPr marL="347980" indent="-335280">
              <a:lnSpc>
                <a:spcPct val="100000"/>
              </a:lnSpc>
              <a:spcBef>
                <a:spcPts val="3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b="1" dirty="0" err="1"/>
              <a:t>Пайдаланушы</a:t>
            </a:r>
            <a:r>
              <a:rPr lang="ru-RU" sz="1400" b="1" dirty="0"/>
              <a:t> - </a:t>
            </a:r>
            <a:r>
              <a:rPr lang="ru-RU" sz="1400" b="1" dirty="0" err="1"/>
              <a:t>енгізу</a:t>
            </a:r>
            <a:r>
              <a:rPr lang="ru-RU" sz="1400" b="1" dirty="0"/>
              <a:t>, </a:t>
            </a:r>
            <a:r>
              <a:rPr lang="ru-RU" sz="1400" b="1" dirty="0" err="1"/>
              <a:t>пайдаланушы</a:t>
            </a:r>
            <a:r>
              <a:rPr lang="ru-RU" sz="1400" b="1" dirty="0"/>
              <a:t> - </a:t>
            </a:r>
            <a:r>
              <a:rPr lang="ru-RU" sz="1400" b="1" dirty="0" err="1"/>
              <a:t>шығару</a:t>
            </a:r>
            <a:r>
              <a:rPr lang="ru-RU" sz="1400" dirty="0"/>
              <a:t>: «</a:t>
            </a:r>
            <a:r>
              <a:rPr lang="ru-RU" sz="1400" dirty="0" err="1"/>
              <a:t>сіз</a:t>
            </a:r>
            <a:r>
              <a:rPr lang="ru-RU" sz="1400" dirty="0"/>
              <a:t> </a:t>
            </a:r>
            <a:r>
              <a:rPr lang="ru-RU" sz="1400" dirty="0" err="1"/>
              <a:t>білетін</a:t>
            </a:r>
            <a:r>
              <a:rPr lang="ru-RU" sz="1400" dirty="0"/>
              <a:t> </a:t>
            </a:r>
            <a:r>
              <a:rPr lang="ru-RU" sz="1400" dirty="0" err="1"/>
              <a:t>адамдар</a:t>
            </a:r>
            <a:r>
              <a:rPr lang="ru-RU" sz="1400" dirty="0"/>
              <a:t>»</a:t>
            </a:r>
            <a:endParaRPr lang="en-US" sz="1400" dirty="0"/>
          </a:p>
          <a:p>
            <a:pPr marL="347980" indent="-335280">
              <a:lnSpc>
                <a:spcPct val="100000"/>
              </a:lnSpc>
              <a:spcBef>
                <a:spcPts val="3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b="1" dirty="0"/>
              <a:t>Сеанс - </a:t>
            </a:r>
            <a:r>
              <a:rPr lang="ru-RU" sz="1400" b="1" dirty="0" err="1"/>
              <a:t>енгізу</a:t>
            </a:r>
            <a:r>
              <a:rPr lang="ru-RU" sz="1400" b="1" dirty="0"/>
              <a:t>, элемент - </a:t>
            </a:r>
            <a:r>
              <a:rPr lang="ru-RU" sz="1400" b="1" dirty="0" err="1"/>
              <a:t>шығару</a:t>
            </a:r>
            <a:r>
              <a:rPr lang="ru-RU" sz="1400" dirty="0"/>
              <a:t>: «</a:t>
            </a:r>
            <a:r>
              <a:rPr lang="ru-RU" sz="1400" dirty="0" err="1"/>
              <a:t>келесі</a:t>
            </a:r>
            <a:r>
              <a:rPr lang="ru-RU" sz="1400" dirty="0"/>
              <a:t> не </a:t>
            </a:r>
            <a:r>
              <a:rPr lang="ru-RU" sz="1400" dirty="0" err="1"/>
              <a:t>істейсіз</a:t>
            </a:r>
            <a:r>
              <a:rPr lang="ru-RU" sz="1400" dirty="0"/>
              <a:t>?»</a:t>
            </a:r>
            <a:endParaRPr lang="en-US" sz="1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9325" y="1145787"/>
            <a:ext cx="2613660" cy="482600"/>
          </a:xfrm>
          <a:custGeom>
            <a:avLst/>
            <a:gdLst/>
            <a:ahLst/>
            <a:cxnLst/>
            <a:rect l="l" t="t" r="r" b="b"/>
            <a:pathLst>
              <a:path w="2613659" h="482600">
                <a:moveTo>
                  <a:pt x="2532948" y="482099"/>
                </a:moveTo>
                <a:lnTo>
                  <a:pt x="80351" y="482099"/>
                </a:lnTo>
                <a:lnTo>
                  <a:pt x="49075" y="475785"/>
                </a:lnTo>
                <a:lnTo>
                  <a:pt x="23534" y="458565"/>
                </a:lnTo>
                <a:lnTo>
                  <a:pt x="6314" y="433024"/>
                </a:lnTo>
                <a:lnTo>
                  <a:pt x="0" y="401748"/>
                </a:lnTo>
                <a:lnTo>
                  <a:pt x="0" y="80351"/>
                </a:lnTo>
                <a:lnTo>
                  <a:pt x="6314" y="49075"/>
                </a:lnTo>
                <a:lnTo>
                  <a:pt x="23534" y="23534"/>
                </a:lnTo>
                <a:lnTo>
                  <a:pt x="49075" y="6314"/>
                </a:lnTo>
                <a:lnTo>
                  <a:pt x="80351" y="0"/>
                </a:lnTo>
                <a:lnTo>
                  <a:pt x="2532948" y="0"/>
                </a:lnTo>
                <a:lnTo>
                  <a:pt x="2577527" y="13500"/>
                </a:lnTo>
                <a:lnTo>
                  <a:pt x="2607183" y="49602"/>
                </a:lnTo>
                <a:lnTo>
                  <a:pt x="2613299" y="80351"/>
                </a:lnTo>
                <a:lnTo>
                  <a:pt x="2613299" y="401748"/>
                </a:lnTo>
                <a:lnTo>
                  <a:pt x="2606985" y="433024"/>
                </a:lnTo>
                <a:lnTo>
                  <a:pt x="2589765" y="458565"/>
                </a:lnTo>
                <a:lnTo>
                  <a:pt x="2564224" y="475785"/>
                </a:lnTo>
                <a:lnTo>
                  <a:pt x="2532948" y="4820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55660" y="126225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Input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6674" y="1755979"/>
            <a:ext cx="2518600" cy="249054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1614" y="3886692"/>
            <a:ext cx="4805680" cy="791210"/>
            <a:chOff x="585687" y="3796974"/>
            <a:chExt cx="4805680" cy="7912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737" y="3816024"/>
              <a:ext cx="4767422" cy="7528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5212" y="3806499"/>
              <a:ext cx="4786630" cy="772160"/>
            </a:xfrm>
            <a:custGeom>
              <a:avLst/>
              <a:gdLst/>
              <a:ahLst/>
              <a:cxnLst/>
              <a:rect l="l" t="t" r="r" b="b"/>
              <a:pathLst>
                <a:path w="4786630" h="772160">
                  <a:moveTo>
                    <a:pt x="0" y="0"/>
                  </a:moveTo>
                  <a:lnTo>
                    <a:pt x="4786472" y="0"/>
                  </a:lnTo>
                  <a:lnTo>
                    <a:pt x="4786472" y="771899"/>
                  </a:lnTo>
                  <a:lnTo>
                    <a:pt x="0" y="7718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pc="75" dirty="0" err="1"/>
              <a:t>RecSys</a:t>
            </a:r>
            <a:r>
              <a:rPr lang="en-US" spc="75" dirty="0"/>
              <a:t> </a:t>
            </a:r>
            <a:r>
              <a:rPr lang="ru-RU" spc="75" dirty="0" err="1"/>
              <a:t>пайдалану</a:t>
            </a:r>
            <a:r>
              <a:rPr lang="ru-RU" spc="75" dirty="0"/>
              <a:t> </a:t>
            </a:r>
            <a:r>
              <a:rPr lang="ru-RU" spc="75" dirty="0" err="1"/>
              <a:t>жағдайы</a:t>
            </a:r>
            <a:r>
              <a:rPr lang="ru-RU" spc="75" dirty="0"/>
              <a:t> </a:t>
            </a:r>
            <a:r>
              <a:rPr lang="ru-RU" spc="75" dirty="0" err="1"/>
              <a:t>бойынша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256808"/>
            <a:ext cx="5620751" cy="629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9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</a:tabLst>
            </a:pPr>
            <a:r>
              <a:rPr lang="en-US" sz="1800" spc="110" dirty="0">
                <a:solidFill>
                  <a:srgbClr val="616161"/>
                </a:solidFill>
                <a:latin typeface="Trebuchet MS"/>
                <a:cs typeface="Trebuchet MS"/>
              </a:rPr>
              <a:t>RS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пайдалану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жағдайы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және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енгізу-шығару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арқылы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оңай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түсінуге</a:t>
            </a:r>
            <a:r>
              <a:rPr lang="ru-RU" sz="1800" spc="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800" spc="110" dirty="0" err="1">
                <a:solidFill>
                  <a:srgbClr val="616161"/>
                </a:solidFill>
                <a:latin typeface="Trebuchet MS"/>
                <a:cs typeface="Trebuchet MS"/>
              </a:rPr>
              <a:t>болады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3" y="1898919"/>
            <a:ext cx="4608830" cy="2404504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3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b="1" dirty="0"/>
              <a:t>Элемент - </a:t>
            </a:r>
            <a:r>
              <a:rPr lang="ru-RU" sz="1400" b="1" dirty="0" err="1"/>
              <a:t>енгізу</a:t>
            </a:r>
            <a:r>
              <a:rPr lang="ru-RU" sz="1400" b="1" dirty="0"/>
              <a:t>, элемент - </a:t>
            </a:r>
            <a:r>
              <a:rPr lang="ru-RU" sz="1400" b="1" dirty="0" err="1"/>
              <a:t>шығару</a:t>
            </a:r>
            <a:r>
              <a:rPr lang="ru-RU" sz="1400" dirty="0"/>
              <a:t>: </a:t>
            </a:r>
            <a:r>
              <a:rPr lang="ru-RU" sz="1400" dirty="0" err="1"/>
              <a:t>ұқсас</a:t>
            </a:r>
            <a:r>
              <a:rPr lang="ru-RU" sz="1400" dirty="0"/>
              <a:t> </a:t>
            </a:r>
            <a:r>
              <a:rPr lang="en-US" sz="1400" dirty="0"/>
              <a:t>vs </a:t>
            </a:r>
            <a:r>
              <a:rPr lang="ru-RU" sz="1400" dirty="0" err="1"/>
              <a:t>толықтырушы</a:t>
            </a:r>
            <a:endParaRPr lang="en-US" sz="1400" dirty="0"/>
          </a:p>
          <a:p>
            <a:pPr marL="347980" indent="-335280">
              <a:lnSpc>
                <a:spcPct val="100000"/>
              </a:lnSpc>
              <a:spcBef>
                <a:spcPts val="3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b="1" dirty="0" err="1"/>
              <a:t>Пайдаланушы</a:t>
            </a:r>
            <a:r>
              <a:rPr lang="ru-RU" sz="1400" b="1" dirty="0"/>
              <a:t> - </a:t>
            </a:r>
            <a:r>
              <a:rPr lang="ru-RU" sz="1400" b="1" dirty="0" err="1"/>
              <a:t>енгізу</a:t>
            </a:r>
            <a:r>
              <a:rPr lang="ru-RU" sz="1400" b="1" dirty="0"/>
              <a:t>, элемент - </a:t>
            </a:r>
            <a:r>
              <a:rPr lang="ru-RU" sz="1400" b="1" dirty="0" err="1"/>
              <a:t>шығару</a:t>
            </a:r>
            <a:r>
              <a:rPr lang="ru-RU" sz="1400" dirty="0"/>
              <a:t>: «</a:t>
            </a:r>
            <a:r>
              <a:rPr lang="ru-RU" sz="1400" dirty="0" err="1"/>
              <a:t>сіз</a:t>
            </a:r>
            <a:r>
              <a:rPr lang="ru-RU" sz="1400" dirty="0"/>
              <a:t> </a:t>
            </a:r>
            <a:r>
              <a:rPr lang="ru-RU" sz="1400" dirty="0" err="1"/>
              <a:t>үшін</a:t>
            </a:r>
            <a:r>
              <a:rPr lang="ru-RU" sz="1400" dirty="0"/>
              <a:t>»</a:t>
            </a:r>
            <a:endParaRPr lang="en-US" sz="1400" dirty="0"/>
          </a:p>
          <a:p>
            <a:pPr marL="347980" indent="-335280">
              <a:lnSpc>
                <a:spcPct val="100000"/>
              </a:lnSpc>
              <a:spcBef>
                <a:spcPts val="3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b="1" dirty="0" err="1"/>
              <a:t>Пайдаланушы</a:t>
            </a:r>
            <a:r>
              <a:rPr lang="ru-RU" sz="1400" b="1" dirty="0"/>
              <a:t> - </a:t>
            </a:r>
            <a:r>
              <a:rPr lang="ru-RU" sz="1400" b="1" dirty="0" err="1"/>
              <a:t>енгізу</a:t>
            </a:r>
            <a:r>
              <a:rPr lang="ru-RU" sz="1400" b="1" dirty="0"/>
              <a:t>, </a:t>
            </a:r>
            <a:r>
              <a:rPr lang="ru-RU" sz="1400" b="1" dirty="0" err="1"/>
              <a:t>пайдаланушы</a:t>
            </a:r>
            <a:r>
              <a:rPr lang="ru-RU" sz="1400" b="1" dirty="0"/>
              <a:t> - </a:t>
            </a:r>
            <a:r>
              <a:rPr lang="ru-RU" sz="1400" b="1" dirty="0" err="1"/>
              <a:t>шығару</a:t>
            </a:r>
            <a:r>
              <a:rPr lang="ru-RU" sz="1400" dirty="0"/>
              <a:t>: «</a:t>
            </a:r>
            <a:r>
              <a:rPr lang="ru-RU" sz="1400" dirty="0" err="1"/>
              <a:t>сіз</a:t>
            </a:r>
            <a:r>
              <a:rPr lang="ru-RU" sz="1400" dirty="0"/>
              <a:t> </a:t>
            </a:r>
            <a:r>
              <a:rPr lang="ru-RU" sz="1400" dirty="0" err="1"/>
              <a:t>білетін</a:t>
            </a:r>
            <a:r>
              <a:rPr lang="ru-RU" sz="1400" dirty="0"/>
              <a:t> </a:t>
            </a:r>
            <a:r>
              <a:rPr lang="ru-RU" sz="1400" dirty="0" err="1"/>
              <a:t>адамдар</a:t>
            </a:r>
            <a:r>
              <a:rPr lang="ru-RU" sz="1400" dirty="0"/>
              <a:t>»</a:t>
            </a:r>
            <a:endParaRPr lang="en-US" sz="1400" dirty="0"/>
          </a:p>
          <a:p>
            <a:pPr marL="347980" indent="-335280">
              <a:lnSpc>
                <a:spcPct val="100000"/>
              </a:lnSpc>
              <a:spcBef>
                <a:spcPts val="3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b="1" dirty="0"/>
              <a:t>Сеанс - </a:t>
            </a:r>
            <a:r>
              <a:rPr lang="ru-RU" sz="1400" b="1" dirty="0" err="1"/>
              <a:t>енгізу</a:t>
            </a:r>
            <a:r>
              <a:rPr lang="ru-RU" sz="1400" b="1" dirty="0"/>
              <a:t>, элемент - </a:t>
            </a:r>
            <a:r>
              <a:rPr lang="ru-RU" sz="1400" b="1" dirty="0" err="1"/>
              <a:t>шығару</a:t>
            </a:r>
            <a:r>
              <a:rPr lang="ru-RU" sz="1400" dirty="0"/>
              <a:t>: «</a:t>
            </a:r>
            <a:r>
              <a:rPr lang="ru-RU" sz="1400" dirty="0" err="1"/>
              <a:t>келесі</a:t>
            </a:r>
            <a:r>
              <a:rPr lang="ru-RU" sz="1400" dirty="0"/>
              <a:t> не </a:t>
            </a:r>
            <a:r>
              <a:rPr lang="ru-RU" sz="1400" dirty="0" err="1"/>
              <a:t>істейсіз</a:t>
            </a:r>
            <a:r>
              <a:rPr lang="ru-RU" sz="1400" dirty="0"/>
              <a:t>?»</a:t>
            </a:r>
            <a:endParaRPr lang="en-US" sz="1400" dirty="0"/>
          </a:p>
          <a:p>
            <a:pPr marL="347980" indent="-335280">
              <a:lnSpc>
                <a:spcPct val="100000"/>
              </a:lnSpc>
              <a:spcBef>
                <a:spcPts val="350"/>
              </a:spcBef>
              <a:buFont typeface="Arial MT"/>
              <a:buChar char="○"/>
              <a:tabLst>
                <a:tab pos="347980" algn="l"/>
              </a:tabLst>
            </a:pPr>
            <a:r>
              <a:rPr lang="ru-RU" sz="1400" b="1" dirty="0"/>
              <a:t>Элемент - </a:t>
            </a:r>
            <a:r>
              <a:rPr lang="ru-RU" sz="1400" b="1" dirty="0" err="1"/>
              <a:t>енгізу</a:t>
            </a:r>
            <a:r>
              <a:rPr lang="ru-RU" sz="1400" b="1" dirty="0"/>
              <a:t>, </a:t>
            </a:r>
            <a:r>
              <a:rPr lang="ru-RU" sz="1400" b="1" dirty="0" err="1"/>
              <a:t>пайдаланушы</a:t>
            </a:r>
            <a:r>
              <a:rPr lang="ru-RU" sz="1400" b="1" dirty="0"/>
              <a:t> - </a:t>
            </a:r>
            <a:r>
              <a:rPr lang="ru-RU" sz="1400" b="1" dirty="0" err="1"/>
              <a:t>шығару</a:t>
            </a:r>
            <a:r>
              <a:rPr lang="ru-RU" sz="1400" dirty="0"/>
              <a:t>: «</a:t>
            </a:r>
            <a:r>
              <a:rPr lang="ru-RU" sz="1400" dirty="0" err="1"/>
              <a:t>бұл</a:t>
            </a:r>
            <a:r>
              <a:rPr lang="ru-RU" sz="1400" dirty="0"/>
              <a:t> </a:t>
            </a:r>
            <a:r>
              <a:rPr lang="ru-RU" sz="1400" dirty="0" err="1"/>
              <a:t>затты</a:t>
            </a:r>
            <a:r>
              <a:rPr lang="ru-RU" sz="1400" dirty="0"/>
              <a:t> </a:t>
            </a:r>
            <a:r>
              <a:rPr lang="ru-RU" sz="1400" dirty="0" err="1"/>
              <a:t>кімге</a:t>
            </a:r>
            <a:r>
              <a:rPr lang="ru-RU" sz="1400" dirty="0"/>
              <a:t> </a:t>
            </a:r>
            <a:r>
              <a:rPr lang="ru-RU" sz="1400" dirty="0" err="1"/>
              <a:t>сатамыз</a:t>
            </a:r>
            <a:r>
              <a:rPr lang="ru-RU" sz="1400" dirty="0"/>
              <a:t>?»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9325" y="1145787"/>
            <a:ext cx="2613660" cy="482600"/>
          </a:xfrm>
          <a:custGeom>
            <a:avLst/>
            <a:gdLst/>
            <a:ahLst/>
            <a:cxnLst/>
            <a:rect l="l" t="t" r="r" b="b"/>
            <a:pathLst>
              <a:path w="2613659" h="482600">
                <a:moveTo>
                  <a:pt x="2532948" y="482099"/>
                </a:moveTo>
                <a:lnTo>
                  <a:pt x="80351" y="482099"/>
                </a:lnTo>
                <a:lnTo>
                  <a:pt x="49075" y="475785"/>
                </a:lnTo>
                <a:lnTo>
                  <a:pt x="23534" y="458565"/>
                </a:lnTo>
                <a:lnTo>
                  <a:pt x="6314" y="433024"/>
                </a:lnTo>
                <a:lnTo>
                  <a:pt x="0" y="401748"/>
                </a:lnTo>
                <a:lnTo>
                  <a:pt x="0" y="80351"/>
                </a:lnTo>
                <a:lnTo>
                  <a:pt x="6314" y="49075"/>
                </a:lnTo>
                <a:lnTo>
                  <a:pt x="23534" y="23534"/>
                </a:lnTo>
                <a:lnTo>
                  <a:pt x="49075" y="6314"/>
                </a:lnTo>
                <a:lnTo>
                  <a:pt x="80351" y="0"/>
                </a:lnTo>
                <a:lnTo>
                  <a:pt x="2532948" y="0"/>
                </a:lnTo>
                <a:lnTo>
                  <a:pt x="2577527" y="13500"/>
                </a:lnTo>
                <a:lnTo>
                  <a:pt x="2607183" y="49602"/>
                </a:lnTo>
                <a:lnTo>
                  <a:pt x="2613299" y="80351"/>
                </a:lnTo>
                <a:lnTo>
                  <a:pt x="2613299" y="401748"/>
                </a:lnTo>
                <a:lnTo>
                  <a:pt x="2606985" y="433024"/>
                </a:lnTo>
                <a:lnTo>
                  <a:pt x="2589765" y="458565"/>
                </a:lnTo>
                <a:lnTo>
                  <a:pt x="2564224" y="475785"/>
                </a:lnTo>
                <a:lnTo>
                  <a:pt x="2532948" y="4820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55660" y="126225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Input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54562" y="1884687"/>
            <a:ext cx="2623185" cy="789305"/>
            <a:chOff x="6054562" y="1884687"/>
            <a:chExt cx="2623185" cy="789305"/>
          </a:xfrm>
        </p:grpSpPr>
        <p:sp>
          <p:nvSpPr>
            <p:cNvPr id="11" name="object 11"/>
            <p:cNvSpPr/>
            <p:nvPr/>
          </p:nvSpPr>
          <p:spPr>
            <a:xfrm>
              <a:off x="6059325" y="1889449"/>
              <a:ext cx="2613660" cy="779780"/>
            </a:xfrm>
            <a:custGeom>
              <a:avLst/>
              <a:gdLst/>
              <a:ahLst/>
              <a:cxnLst/>
              <a:rect l="l" t="t" r="r" b="b"/>
              <a:pathLst>
                <a:path w="2613659" h="779780">
                  <a:moveTo>
                    <a:pt x="2483347" y="779699"/>
                  </a:moveTo>
                  <a:lnTo>
                    <a:pt x="129952" y="779699"/>
                  </a:lnTo>
                  <a:lnTo>
                    <a:pt x="79369" y="769487"/>
                  </a:lnTo>
                  <a:lnTo>
                    <a:pt x="38062" y="741637"/>
                  </a:lnTo>
                  <a:lnTo>
                    <a:pt x="10212" y="700330"/>
                  </a:lnTo>
                  <a:lnTo>
                    <a:pt x="0" y="649747"/>
                  </a:lnTo>
                  <a:lnTo>
                    <a:pt x="0" y="129952"/>
                  </a:lnTo>
                  <a:lnTo>
                    <a:pt x="10212" y="79369"/>
                  </a:lnTo>
                  <a:lnTo>
                    <a:pt x="38062" y="38062"/>
                  </a:lnTo>
                  <a:lnTo>
                    <a:pt x="79369" y="10212"/>
                  </a:lnTo>
                  <a:lnTo>
                    <a:pt x="129952" y="0"/>
                  </a:lnTo>
                  <a:lnTo>
                    <a:pt x="2483347" y="0"/>
                  </a:lnTo>
                  <a:lnTo>
                    <a:pt x="2533078" y="9892"/>
                  </a:lnTo>
                  <a:lnTo>
                    <a:pt x="2575237" y="38062"/>
                  </a:lnTo>
                  <a:lnTo>
                    <a:pt x="2603407" y="80221"/>
                  </a:lnTo>
                  <a:lnTo>
                    <a:pt x="2613299" y="129952"/>
                  </a:lnTo>
                  <a:lnTo>
                    <a:pt x="2613299" y="649747"/>
                  </a:lnTo>
                  <a:lnTo>
                    <a:pt x="2603087" y="700330"/>
                  </a:lnTo>
                  <a:lnTo>
                    <a:pt x="2575237" y="741637"/>
                  </a:lnTo>
                  <a:lnTo>
                    <a:pt x="2533930" y="769487"/>
                  </a:lnTo>
                  <a:lnTo>
                    <a:pt x="2483347" y="779699"/>
                  </a:lnTo>
                  <a:close/>
                </a:path>
              </a:pathLst>
            </a:custGeom>
            <a:solidFill>
              <a:srgbClr val="FFF1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59325" y="1889449"/>
              <a:ext cx="2613660" cy="779780"/>
            </a:xfrm>
            <a:custGeom>
              <a:avLst/>
              <a:gdLst/>
              <a:ahLst/>
              <a:cxnLst/>
              <a:rect l="l" t="t" r="r" b="b"/>
              <a:pathLst>
                <a:path w="2613659" h="779780">
                  <a:moveTo>
                    <a:pt x="0" y="129952"/>
                  </a:moveTo>
                  <a:lnTo>
                    <a:pt x="10212" y="79369"/>
                  </a:lnTo>
                  <a:lnTo>
                    <a:pt x="38062" y="38062"/>
                  </a:lnTo>
                  <a:lnTo>
                    <a:pt x="79369" y="10212"/>
                  </a:lnTo>
                  <a:lnTo>
                    <a:pt x="129952" y="0"/>
                  </a:lnTo>
                  <a:lnTo>
                    <a:pt x="2483347" y="0"/>
                  </a:lnTo>
                  <a:lnTo>
                    <a:pt x="2533078" y="9892"/>
                  </a:lnTo>
                  <a:lnTo>
                    <a:pt x="2575237" y="38062"/>
                  </a:lnTo>
                  <a:lnTo>
                    <a:pt x="2603407" y="80221"/>
                  </a:lnTo>
                  <a:lnTo>
                    <a:pt x="2613299" y="129952"/>
                  </a:lnTo>
                  <a:lnTo>
                    <a:pt x="2613299" y="649747"/>
                  </a:lnTo>
                  <a:lnTo>
                    <a:pt x="2603087" y="700330"/>
                  </a:lnTo>
                  <a:lnTo>
                    <a:pt x="2575237" y="741637"/>
                  </a:lnTo>
                  <a:lnTo>
                    <a:pt x="2533930" y="769487"/>
                  </a:lnTo>
                  <a:lnTo>
                    <a:pt x="2483347" y="779699"/>
                  </a:lnTo>
                  <a:lnTo>
                    <a:pt x="129952" y="779699"/>
                  </a:lnTo>
                  <a:lnTo>
                    <a:pt x="79369" y="769487"/>
                  </a:lnTo>
                  <a:lnTo>
                    <a:pt x="38062" y="741637"/>
                  </a:lnTo>
                  <a:lnTo>
                    <a:pt x="10212" y="700330"/>
                  </a:lnTo>
                  <a:lnTo>
                    <a:pt x="0" y="649747"/>
                  </a:lnTo>
                  <a:lnTo>
                    <a:pt x="0" y="129952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14008" y="1980699"/>
            <a:ext cx="2703674" cy="59727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655955" marR="5080" indent="-643890">
              <a:lnSpc>
                <a:spcPts val="2250"/>
              </a:lnSpc>
              <a:spcBef>
                <a:spcPts val="200"/>
              </a:spcBef>
            </a:pPr>
            <a:r>
              <a:rPr lang="ru-RU" sz="1900" i="1" dirty="0" err="1">
                <a:latin typeface="Arial"/>
                <a:cs typeface="Arial"/>
              </a:rPr>
              <a:t>Жаңа</a:t>
            </a:r>
            <a:r>
              <a:rPr lang="ru-RU" sz="1900" i="1" dirty="0">
                <a:latin typeface="Arial"/>
                <a:cs typeface="Arial"/>
              </a:rPr>
              <a:t> </a:t>
            </a:r>
            <a:r>
              <a:rPr lang="ru-RU" sz="1900" i="1" dirty="0" err="1">
                <a:latin typeface="Arial"/>
                <a:cs typeface="Arial"/>
              </a:rPr>
              <a:t>фантастикалық</a:t>
            </a:r>
            <a:r>
              <a:rPr lang="ru-RU" sz="1900" i="1" dirty="0">
                <a:latin typeface="Arial"/>
                <a:cs typeface="Arial"/>
              </a:rPr>
              <a:t> </a:t>
            </a:r>
            <a:r>
              <a:rPr lang="en-US" sz="1900" i="1" dirty="0">
                <a:latin typeface="Arial"/>
                <a:cs typeface="Arial"/>
              </a:rPr>
              <a:t>SaaS </a:t>
            </a:r>
            <a:r>
              <a:rPr lang="ru-RU" sz="1900" i="1" dirty="0" err="1">
                <a:latin typeface="Arial"/>
                <a:cs typeface="Arial"/>
              </a:rPr>
              <a:t>өнімі</a:t>
            </a:r>
            <a:r>
              <a:rPr lang="ru-RU" sz="1900" i="1" dirty="0">
                <a:latin typeface="Arial"/>
                <a:cs typeface="Arial"/>
              </a:rPr>
              <a:t>!</a:t>
            </a:r>
            <a:endParaRPr sz="1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274" y="1071626"/>
            <a:ext cx="7666325" cy="29803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800" i="1" dirty="0" err="1">
                <a:solidFill>
                  <a:srgbClr val="202729"/>
                </a:solidFill>
                <a:latin typeface="Trebuchet MS"/>
                <a:cs typeface="Trebuchet MS"/>
              </a:rPr>
              <a:t>Негізгі</a:t>
            </a:r>
            <a:r>
              <a:rPr lang="ru-RU" sz="4800" i="1" dirty="0">
                <a:solidFill>
                  <a:srgbClr val="202729"/>
                </a:solidFill>
                <a:latin typeface="Trebuchet MS"/>
                <a:cs typeface="Trebuchet MS"/>
              </a:rPr>
              <a:t> интуиция: </a:t>
            </a:r>
            <a:endParaRPr lang="en-US" sz="4800" i="1" dirty="0">
              <a:solidFill>
                <a:srgbClr val="202729"/>
              </a:solidFill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800" i="1" dirty="0" err="1">
                <a:solidFill>
                  <a:srgbClr val="202729"/>
                </a:solidFill>
                <a:latin typeface="Trebuchet MS"/>
                <a:cs typeface="Trebuchet MS"/>
              </a:rPr>
              <a:t>егер</a:t>
            </a:r>
            <a:r>
              <a:rPr lang="ru-RU" sz="4800" i="1" dirty="0">
                <a:solidFill>
                  <a:srgbClr val="202729"/>
                </a:solidFill>
                <a:latin typeface="Trebuchet MS"/>
                <a:cs typeface="Trebuchet MS"/>
              </a:rPr>
              <a:t> </a:t>
            </a:r>
            <a:r>
              <a:rPr lang="ru-RU" sz="4800" i="1" dirty="0" err="1">
                <a:solidFill>
                  <a:srgbClr val="202729"/>
                </a:solidFill>
                <a:latin typeface="Trebuchet MS"/>
                <a:cs typeface="Trebuchet MS"/>
              </a:rPr>
              <a:t>сізге</a:t>
            </a:r>
            <a:r>
              <a:rPr lang="ru-RU" sz="4800" i="1" dirty="0">
                <a:solidFill>
                  <a:srgbClr val="202729"/>
                </a:solidFill>
                <a:latin typeface="Trebuchet MS"/>
                <a:cs typeface="Trebuchet MS"/>
              </a:rPr>
              <a:t> </a:t>
            </a:r>
            <a:r>
              <a:rPr lang="en-US" sz="4800" i="1" dirty="0">
                <a:solidFill>
                  <a:srgbClr val="202729"/>
                </a:solidFill>
                <a:latin typeface="Trebuchet MS"/>
                <a:cs typeface="Trebuchet MS"/>
              </a:rPr>
              <a:t>X </a:t>
            </a:r>
            <a:r>
              <a:rPr lang="ru-RU" sz="4800" i="1" dirty="0" err="1">
                <a:solidFill>
                  <a:srgbClr val="202729"/>
                </a:solidFill>
                <a:latin typeface="Trebuchet MS"/>
                <a:cs typeface="Trebuchet MS"/>
              </a:rPr>
              <a:t>ұнаса</a:t>
            </a:r>
            <a:r>
              <a:rPr lang="ru-RU" sz="4800" i="1" dirty="0">
                <a:solidFill>
                  <a:srgbClr val="202729"/>
                </a:solidFill>
                <a:latin typeface="Trebuchet MS"/>
                <a:cs typeface="Trebuchet MS"/>
              </a:rPr>
              <a:t>, </a:t>
            </a:r>
            <a:r>
              <a:rPr lang="ru-RU" sz="4800" i="1" dirty="0" err="1">
                <a:solidFill>
                  <a:srgbClr val="202729"/>
                </a:solidFill>
                <a:latin typeface="Trebuchet MS"/>
                <a:cs typeface="Trebuchet MS"/>
              </a:rPr>
              <a:t>сізге</a:t>
            </a:r>
            <a:r>
              <a:rPr lang="ru-RU" sz="4800" i="1" dirty="0">
                <a:solidFill>
                  <a:srgbClr val="202729"/>
                </a:solidFill>
                <a:latin typeface="Trebuchet MS"/>
                <a:cs typeface="Trebuchet MS"/>
              </a:rPr>
              <a:t> </a:t>
            </a:r>
            <a:r>
              <a:rPr lang="en-US" sz="4800" i="1" dirty="0">
                <a:solidFill>
                  <a:srgbClr val="202729"/>
                </a:solidFill>
                <a:latin typeface="Trebuchet MS"/>
                <a:cs typeface="Trebuchet MS"/>
              </a:rPr>
              <a:t>X-</a:t>
            </a:r>
            <a:r>
              <a:rPr lang="ru-RU" sz="4800" i="1" dirty="0" err="1">
                <a:solidFill>
                  <a:srgbClr val="202729"/>
                </a:solidFill>
                <a:latin typeface="Trebuchet MS"/>
                <a:cs typeface="Trebuchet MS"/>
              </a:rPr>
              <a:t>қа</a:t>
            </a:r>
            <a:r>
              <a:rPr lang="ru-RU" sz="4800" i="1" dirty="0">
                <a:solidFill>
                  <a:srgbClr val="202729"/>
                </a:solidFill>
                <a:latin typeface="Trebuchet MS"/>
                <a:cs typeface="Trebuchet MS"/>
              </a:rPr>
              <a:t> </a:t>
            </a:r>
            <a:r>
              <a:rPr lang="ru-RU" sz="4800" i="1" dirty="0" err="1">
                <a:solidFill>
                  <a:srgbClr val="202729"/>
                </a:solidFill>
                <a:latin typeface="Trebuchet MS"/>
                <a:cs typeface="Trebuchet MS"/>
              </a:rPr>
              <a:t>ұқсас</a:t>
            </a:r>
            <a:r>
              <a:rPr lang="ru-RU" sz="4800" i="1" dirty="0">
                <a:solidFill>
                  <a:srgbClr val="202729"/>
                </a:solidFill>
                <a:latin typeface="Trebuchet MS"/>
                <a:cs typeface="Trebuchet MS"/>
              </a:rPr>
              <a:t> </a:t>
            </a:r>
            <a:r>
              <a:rPr lang="ru-RU" sz="4800" i="1" dirty="0" err="1">
                <a:solidFill>
                  <a:srgbClr val="202729"/>
                </a:solidFill>
                <a:latin typeface="Trebuchet MS"/>
                <a:cs typeface="Trebuchet MS"/>
              </a:rPr>
              <a:t>нәрселер</a:t>
            </a:r>
            <a:r>
              <a:rPr lang="ru-RU" sz="4800" i="1" dirty="0">
                <a:solidFill>
                  <a:srgbClr val="202729"/>
                </a:solidFill>
                <a:latin typeface="Trebuchet MS"/>
                <a:cs typeface="Trebuchet MS"/>
              </a:rPr>
              <a:t> де </a:t>
            </a:r>
            <a:r>
              <a:rPr lang="ru-RU" sz="4800" i="1" dirty="0" err="1">
                <a:solidFill>
                  <a:srgbClr val="202729"/>
                </a:solidFill>
                <a:latin typeface="Trebuchet MS"/>
                <a:cs typeface="Trebuchet MS"/>
              </a:rPr>
              <a:t>ұнайды</a:t>
            </a:r>
            <a:r>
              <a:rPr lang="ru-RU" sz="4800" i="1" dirty="0">
                <a:solidFill>
                  <a:srgbClr val="202729"/>
                </a:solidFill>
                <a:latin typeface="Trebuchet MS"/>
                <a:cs typeface="Trebuchet MS"/>
              </a:rPr>
              <a:t>!</a:t>
            </a:r>
            <a:endParaRPr sz="4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3275" y="1803146"/>
            <a:ext cx="827592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4800" spc="-65" dirty="0"/>
              <a:t>«</a:t>
            </a:r>
            <a:r>
              <a:rPr lang="ru-RU" sz="4800" spc="-65" dirty="0" err="1"/>
              <a:t>Ұқсас</a:t>
            </a:r>
            <a:r>
              <a:rPr lang="ru-RU" sz="4800" spc="-65" dirty="0"/>
              <a:t>» </a:t>
            </a:r>
            <a:r>
              <a:rPr lang="ru-RU" sz="4800" spc="-65" dirty="0" err="1"/>
              <a:t>нені</a:t>
            </a:r>
            <a:r>
              <a:rPr lang="ru-RU" sz="4800" spc="-65" dirty="0"/>
              <a:t> </a:t>
            </a:r>
            <a:r>
              <a:rPr lang="ru-RU" sz="4800" spc="-65" dirty="0" err="1"/>
              <a:t>білдіреді</a:t>
            </a:r>
            <a:r>
              <a:rPr lang="ru-RU" sz="4800" spc="-65" dirty="0"/>
              <a:t>?</a:t>
            </a:r>
            <a:endParaRPr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474" y="2170847"/>
            <a:ext cx="5742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spc="-130" dirty="0" err="1">
                <a:solidFill>
                  <a:srgbClr val="FFFFFF"/>
                </a:solidFill>
              </a:rPr>
              <a:t>Ұқсастық</a:t>
            </a:r>
            <a:r>
              <a:rPr lang="ru-RU" sz="3600" spc="-130" dirty="0">
                <a:solidFill>
                  <a:srgbClr val="FFFFFF"/>
                </a:solidFill>
              </a:rPr>
              <a:t> </a:t>
            </a:r>
            <a:r>
              <a:rPr lang="ru-RU" sz="3600" spc="-130" dirty="0" err="1">
                <a:solidFill>
                  <a:srgbClr val="FFFFFF"/>
                </a:solidFill>
              </a:rPr>
              <a:t>және</a:t>
            </a:r>
            <a:r>
              <a:rPr lang="ru-RU" sz="3600" spc="-130" dirty="0">
                <a:solidFill>
                  <a:srgbClr val="FFFFFF"/>
                </a:solidFill>
              </a:rPr>
              <a:t> </a:t>
            </a:r>
            <a:r>
              <a:rPr lang="ru-RU" sz="3600" spc="-130" dirty="0" err="1">
                <a:solidFill>
                  <a:srgbClr val="FFFFFF"/>
                </a:solidFill>
              </a:rPr>
              <a:t>бейнелеу</a:t>
            </a:r>
            <a:endParaRPr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ru-RU" spc="-105" dirty="0" err="1"/>
              <a:t>Түйсік</a:t>
            </a:r>
            <a:r>
              <a:rPr lang="ru-RU" spc="-105" dirty="0"/>
              <a:t>: </a:t>
            </a:r>
            <a:r>
              <a:rPr lang="ru-RU" spc="-105" dirty="0" err="1"/>
              <a:t>ұқсастық</a:t>
            </a:r>
            <a:r>
              <a:rPr lang="ru-RU" spc="-105" dirty="0"/>
              <a:t> - </a:t>
            </a:r>
            <a:r>
              <a:rPr lang="ru-RU" spc="-105" dirty="0" err="1"/>
              <a:t>бұл</a:t>
            </a:r>
            <a:r>
              <a:rPr lang="ru-RU" spc="-105" dirty="0"/>
              <a:t> «</a:t>
            </a:r>
            <a:r>
              <a:rPr lang="ru-RU" spc="-105" dirty="0" err="1"/>
              <a:t>тиісті</a:t>
            </a:r>
            <a:r>
              <a:rPr lang="ru-RU" spc="-105" dirty="0"/>
              <a:t>» </a:t>
            </a:r>
            <a:r>
              <a:rPr lang="ru-RU" spc="-105" dirty="0" err="1"/>
              <a:t>кеңістіктегі</a:t>
            </a:r>
            <a:r>
              <a:rPr lang="ru-RU" spc="-105" dirty="0"/>
              <a:t> «</a:t>
            </a:r>
            <a:r>
              <a:rPr lang="ru-RU" spc="-105" dirty="0" err="1"/>
              <a:t>жақындық</a:t>
            </a:r>
            <a:r>
              <a:rPr lang="ru-RU" spc="-105" dirty="0"/>
              <a:t>».</a:t>
            </a:r>
            <a:endParaRPr spc="30" dirty="0"/>
          </a:p>
        </p:txBody>
      </p:sp>
      <p:sp>
        <p:nvSpPr>
          <p:cNvPr id="3" name="object 3"/>
          <p:cNvSpPr txBox="1"/>
          <p:nvPr/>
        </p:nvSpPr>
        <p:spPr>
          <a:xfrm>
            <a:off x="475249" y="1175208"/>
            <a:ext cx="3854450" cy="28120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695325">
              <a:lnSpc>
                <a:spcPct val="114999"/>
              </a:lnSpc>
              <a:spcBef>
                <a:spcPts val="100"/>
              </a:spcBef>
              <a:tabLst>
                <a:tab pos="379095" algn="l"/>
              </a:tabLst>
            </a:pPr>
            <a:r>
              <a:rPr lang="ru-RU" sz="1400" dirty="0" err="1">
                <a:latin typeface="Trebuchet MS"/>
                <a:cs typeface="Trebuchet MS"/>
              </a:rPr>
              <a:t>Фильмдерді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екі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өлшем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бойынша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картаға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түсірейік</a:t>
            </a:r>
            <a:r>
              <a:rPr lang="ru-RU" sz="1400" dirty="0">
                <a:latin typeface="Trebuchet MS"/>
                <a:cs typeface="Trebuchet MS"/>
              </a:rPr>
              <a:t>:</a:t>
            </a:r>
          </a:p>
          <a:p>
            <a:pPr marL="297815" marR="6953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</a:tabLst>
            </a:pPr>
            <a:r>
              <a:rPr lang="ru-RU" sz="1400" dirty="0" err="1">
                <a:latin typeface="Trebuchet MS"/>
                <a:cs typeface="Trebuchet MS"/>
              </a:rPr>
              <a:t>Қанша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әрекет</a:t>
            </a:r>
            <a:r>
              <a:rPr lang="ru-RU" sz="1400" dirty="0">
                <a:latin typeface="Trebuchet MS"/>
                <a:cs typeface="Trebuchet MS"/>
              </a:rPr>
              <a:t> бар?</a:t>
            </a:r>
          </a:p>
          <a:p>
            <a:pPr marL="297815" marR="6953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</a:tabLst>
            </a:pPr>
            <a:r>
              <a:rPr lang="ru-RU" sz="1400" dirty="0" err="1">
                <a:latin typeface="Trebuchet MS"/>
                <a:cs typeface="Trebuchet MS"/>
              </a:rPr>
              <a:t>Қанша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зорлық</a:t>
            </a:r>
            <a:r>
              <a:rPr lang="ru-RU" sz="1400" dirty="0">
                <a:latin typeface="Trebuchet MS"/>
                <a:cs typeface="Trebuchet MS"/>
              </a:rPr>
              <a:t> бар?</a:t>
            </a:r>
          </a:p>
          <a:p>
            <a:pPr marL="12065" marR="695325">
              <a:lnSpc>
                <a:spcPct val="114999"/>
              </a:lnSpc>
              <a:spcBef>
                <a:spcPts val="100"/>
              </a:spcBef>
              <a:tabLst>
                <a:tab pos="379095" algn="l"/>
              </a:tabLst>
            </a:pPr>
            <a:r>
              <a:rPr lang="ru-RU" sz="1400" dirty="0">
                <a:latin typeface="Trebuchet MS"/>
                <a:cs typeface="Trebuchet MS"/>
              </a:rPr>
              <a:t>№1 </a:t>
            </a:r>
            <a:r>
              <a:rPr lang="ru-RU" sz="1400" dirty="0" err="1">
                <a:latin typeface="Trebuchet MS"/>
                <a:cs typeface="Trebuchet MS"/>
              </a:rPr>
              <a:t>бақылау</a:t>
            </a:r>
            <a:r>
              <a:rPr lang="ru-RU" sz="1400" dirty="0">
                <a:latin typeface="Trebuchet MS"/>
                <a:cs typeface="Trebuchet MS"/>
              </a:rPr>
              <a:t>: </a:t>
            </a:r>
            <a:r>
              <a:rPr lang="ru-RU" sz="1400" dirty="0" err="1">
                <a:latin typeface="Trebuchet MS"/>
                <a:cs typeface="Trebuchet MS"/>
              </a:rPr>
              <a:t>элементтер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векторлар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ретінде</a:t>
            </a:r>
            <a:endParaRPr lang="ru-RU" sz="1400" dirty="0">
              <a:latin typeface="Trebuchet MS"/>
              <a:cs typeface="Trebuchet MS"/>
            </a:endParaRPr>
          </a:p>
          <a:p>
            <a:pPr marL="297815" marR="6953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</a:tabLst>
            </a:pPr>
            <a:r>
              <a:rPr lang="ru-RU" sz="1400" dirty="0">
                <a:latin typeface="Trebuchet MS"/>
                <a:cs typeface="Trebuchet MS"/>
              </a:rPr>
              <a:t>Индиана Джонс: [ 3, 1 ]</a:t>
            </a:r>
          </a:p>
          <a:p>
            <a:pPr marL="297815" marR="6953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</a:tabLst>
            </a:pPr>
            <a:r>
              <a:rPr lang="ru-RU" sz="1400" dirty="0" err="1">
                <a:latin typeface="Trebuchet MS"/>
                <a:cs typeface="Trebuchet MS"/>
              </a:rPr>
              <a:t>Жылдам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және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ашулы</a:t>
            </a:r>
            <a:r>
              <a:rPr lang="ru-RU" sz="1400" dirty="0">
                <a:latin typeface="Trebuchet MS"/>
                <a:cs typeface="Trebuchet MS"/>
              </a:rPr>
              <a:t>: [ 5, 2 ]</a:t>
            </a:r>
          </a:p>
          <a:p>
            <a:pPr marL="297815" marR="695325" indent="-285750">
              <a:lnSpc>
                <a:spcPct val="114999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9095" algn="l"/>
              </a:tabLst>
            </a:pPr>
            <a:r>
              <a:rPr lang="ru-RU" sz="1400" dirty="0" err="1">
                <a:latin typeface="Trebuchet MS"/>
                <a:cs typeface="Trebuchet MS"/>
              </a:rPr>
              <a:t>Қиын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өлу</a:t>
            </a:r>
            <a:r>
              <a:rPr lang="ru-RU" sz="1400" dirty="0">
                <a:latin typeface="Trebuchet MS"/>
                <a:cs typeface="Trebuchet MS"/>
              </a:rPr>
              <a:t>: [ 4, 4 ]</a:t>
            </a:r>
          </a:p>
          <a:p>
            <a:pPr marL="12065" marR="695325">
              <a:lnSpc>
                <a:spcPct val="114999"/>
              </a:lnSpc>
              <a:spcBef>
                <a:spcPts val="100"/>
              </a:spcBef>
              <a:tabLst>
                <a:tab pos="379095" algn="l"/>
              </a:tabLst>
            </a:pPr>
            <a:r>
              <a:rPr lang="ru-RU" sz="1400" dirty="0">
                <a:latin typeface="Trebuchet MS"/>
                <a:cs typeface="Trebuchet MS"/>
              </a:rPr>
              <a:t>№2 </a:t>
            </a:r>
            <a:r>
              <a:rPr lang="ru-RU" sz="1400" dirty="0" err="1">
                <a:latin typeface="Trebuchet MS"/>
                <a:cs typeface="Trebuchet MS"/>
              </a:rPr>
              <a:t>бақылау</a:t>
            </a:r>
            <a:r>
              <a:rPr lang="ru-RU" sz="1400" dirty="0">
                <a:latin typeface="Trebuchet MS"/>
                <a:cs typeface="Trebuchet MS"/>
              </a:rPr>
              <a:t>: </a:t>
            </a:r>
            <a:r>
              <a:rPr lang="ru-RU" sz="1400" dirty="0" err="1">
                <a:latin typeface="Trebuchet MS"/>
                <a:cs typeface="Trebuchet MS"/>
              </a:rPr>
              <a:t>ұқсас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фильмдер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кеңістікте</a:t>
            </a:r>
            <a:r>
              <a:rPr lang="ru-RU" sz="1400" dirty="0">
                <a:latin typeface="Trebuchet MS"/>
                <a:cs typeface="Trebuchet MS"/>
              </a:rPr>
              <a:t> </a:t>
            </a:r>
            <a:r>
              <a:rPr lang="ru-RU" sz="1400" dirty="0" err="1">
                <a:latin typeface="Trebuchet MS"/>
                <a:cs typeface="Trebuchet MS"/>
              </a:rPr>
              <a:t>жақын</a:t>
            </a:r>
            <a:endParaRPr lang="en-US" sz="1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3" y="3990543"/>
            <a:ext cx="3448685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999"/>
              </a:lnSpc>
              <a:spcBef>
                <a:spcPts val="100"/>
              </a:spcBef>
              <a:buFont typeface="Arial MT"/>
              <a:buChar char="○"/>
              <a:tabLst>
                <a:tab pos="348615" algn="l"/>
              </a:tabLst>
            </a:pPr>
            <a:r>
              <a:rPr lang="en-US" sz="1400" dirty="0" err="1">
                <a:solidFill>
                  <a:srgbClr val="616161"/>
                </a:solidFill>
                <a:latin typeface="Trebuchet MS"/>
                <a:cs typeface="Trebuchet MS"/>
              </a:rPr>
              <a:t>RecSys</a:t>
            </a: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оралу: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егер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сізге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Индиана Джонс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ұнаса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,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сізге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FF,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одан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кейін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616161"/>
                </a:solidFill>
                <a:latin typeface="Trebuchet MS"/>
                <a:cs typeface="Trebuchet MS"/>
              </a:rPr>
              <a:t>Die Hard </a:t>
            </a:r>
            <a:r>
              <a:rPr lang="ru-RU" sz="1400" dirty="0" err="1">
                <a:solidFill>
                  <a:srgbClr val="616161"/>
                </a:solidFill>
                <a:latin typeface="Trebuchet MS"/>
                <a:cs typeface="Trebuchet MS"/>
              </a:rPr>
              <a:t>ұнайды</a:t>
            </a:r>
            <a:r>
              <a:rPr lang="ru-RU" sz="140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sz="14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02638" y="1812536"/>
            <a:ext cx="3227070" cy="2710815"/>
            <a:chOff x="5102638" y="1812536"/>
            <a:chExt cx="3227070" cy="2710815"/>
          </a:xfrm>
        </p:grpSpPr>
        <p:sp>
          <p:nvSpPr>
            <p:cNvPr id="6" name="object 6"/>
            <p:cNvSpPr/>
            <p:nvPr/>
          </p:nvSpPr>
          <p:spPr>
            <a:xfrm>
              <a:off x="5164124" y="4461349"/>
              <a:ext cx="3021330" cy="0"/>
            </a:xfrm>
            <a:custGeom>
              <a:avLst/>
              <a:gdLst/>
              <a:ahLst/>
              <a:cxnLst/>
              <a:rect l="l" t="t" r="r" b="b"/>
              <a:pathLst>
                <a:path w="3021329">
                  <a:moveTo>
                    <a:pt x="0" y="0"/>
                  </a:moveTo>
                  <a:lnTo>
                    <a:pt x="3021149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70987" y="4399863"/>
              <a:ext cx="158250" cy="1229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64124" y="1956500"/>
              <a:ext cx="0" cy="2505075"/>
            </a:xfrm>
            <a:custGeom>
              <a:avLst/>
              <a:gdLst/>
              <a:ahLst/>
              <a:cxnLst/>
              <a:rect l="l" t="t" r="r" b="b"/>
              <a:pathLst>
                <a:path h="2505075">
                  <a:moveTo>
                    <a:pt x="0" y="2504849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2638" y="1812536"/>
              <a:ext cx="122971" cy="1582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40188" y="4511287"/>
            <a:ext cx="522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rebuchet MS"/>
                <a:cs typeface="Trebuchet MS"/>
              </a:rPr>
              <a:t>Action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4287" y="2767866"/>
            <a:ext cx="242570" cy="7105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70"/>
              </a:lnSpc>
            </a:pPr>
            <a:r>
              <a:rPr sz="1400" spc="-10" dirty="0">
                <a:latin typeface="Trebuchet MS"/>
                <a:cs typeface="Trebuchet MS"/>
              </a:rPr>
              <a:t>Violence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31050" y="1910050"/>
            <a:ext cx="1332230" cy="2417445"/>
            <a:chOff x="6731050" y="1910050"/>
            <a:chExt cx="1332230" cy="241744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2849" y="3191820"/>
              <a:ext cx="510374" cy="7538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51627" y="1910050"/>
              <a:ext cx="510376" cy="766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31050" y="3568429"/>
              <a:ext cx="510374" cy="7587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525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1831</Words>
  <Application>Microsoft Macintosh PowerPoint</Application>
  <PresentationFormat>On-screen Show (16:9)</PresentationFormat>
  <Paragraphs>291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 MT</vt:lpstr>
      <vt:lpstr>Arial</vt:lpstr>
      <vt:lpstr>Trebuchet MS</vt:lpstr>
      <vt:lpstr>Office Theme</vt:lpstr>
      <vt:lpstr>Word2Vec</vt:lpstr>
      <vt:lpstr>RecSys пайдалану жағдайы бойынша</vt:lpstr>
      <vt:lpstr>RecSys пайдалану жағдайы бойынша</vt:lpstr>
      <vt:lpstr>RecSys пайдалану жағдайы бойынша</vt:lpstr>
      <vt:lpstr>RecSys пайдалану жағдайы бойынша</vt:lpstr>
      <vt:lpstr>PowerPoint Presentation</vt:lpstr>
      <vt:lpstr>«Ұқсас» нені білдіреді?</vt:lpstr>
      <vt:lpstr>Ұқсастық және бейнелеу</vt:lpstr>
      <vt:lpstr>Түйсік: ұқсастық - бұл «тиісті» кеңістіктегі «жақындық».</vt:lpstr>
      <vt:lpstr>Түйсік: ұқсастық - бұл «тиісті» кеңістіктегі «жақындық».</vt:lpstr>
      <vt:lpstr>Түйсік: ұқсастық - бұл «тиісті» кеңістіктегі «жақындық».</vt:lpstr>
      <vt:lpstr>Түйсік: (негізгі) recSys GPS навигаторы сияқты</vt:lpstr>
      <vt:lpstr>Түйсік: (негізгі) recSys GPS навигаторы сияқты</vt:lpstr>
      <vt:lpstr>Түйсік: (негізгі) recSys GPS навигаторы сияқты</vt:lpstr>
      <vt:lpstr>Түйсік: (негізгі) recSys GPS навигаторы сияқты</vt:lpstr>
      <vt:lpstr>Өкілдіктер(representations) және деректер көздері</vt:lpstr>
      <vt:lpstr>Өкілдіктер(representations) және деректер көздері</vt:lpstr>
      <vt:lpstr>Өкілдіктер(representations) және деректер көздері</vt:lpstr>
      <vt:lpstr>Өкілдіктер(representations) және деректер көздері</vt:lpstr>
      <vt:lpstr>Word2Vec, Song2Vec, Everything2Vec</vt:lpstr>
      <vt:lpstr>NLP аналогиясы: ұқсас заттар жиі бірге пайда болады</vt:lpstr>
      <vt:lpstr>Сөздерді ендіруді үйренуге арналған рецепт («word2vec»)</vt:lpstr>
      <vt:lpstr>Сөздерді ендіруді үйренуге арналған рецепт («word2vec»)</vt:lpstr>
      <vt:lpstr>Сөздерді ендіруді үйренуге арналған рецепт («word2vec»)</vt:lpstr>
      <vt:lpstr>A recipe for learning word embeddings (“word2vec”)</vt:lpstr>
      <vt:lpstr>Болжау тапсырмасындағы сөз векторлары</vt:lpstr>
      <vt:lpstr>Болжау тапсырмасындағы сөз векторлары</vt:lpstr>
      <vt:lpstr>Болжау тапсырмасындағы сөз векторлары</vt:lpstr>
      <vt:lpstr>Болжау тапсырмасындағы сөз векторлары</vt:lpstr>
      <vt:lpstr>Болжау тапсырмасындағы сөз векторлары</vt:lpstr>
      <vt:lpstr>Бұл «жақсы» кеңістік пе?</vt:lpstr>
      <vt:lpstr>NLP-тен, RecSys-ке қайта оралу</vt:lpstr>
      <vt:lpstr>Coding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NYU_FRE_7773_2022 Week 12</dc:title>
  <cp:lastModifiedBy>Aman Mussa</cp:lastModifiedBy>
  <cp:revision>3</cp:revision>
  <dcterms:created xsi:type="dcterms:W3CDTF">2025-01-18T17:11:53Z</dcterms:created>
  <dcterms:modified xsi:type="dcterms:W3CDTF">2025-01-20T09:13:14Z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2025-01-18T00:00:00Z</vt:filetime>
  </property>
  <property fmtid="{D5CDD505-2E9C-101B-9397-08002B2CF9AE}" pid="3" name="Creator">
    <vt:lpwstr>Google</vt:lpwstr>
  </property>
  <property fmtid="{D5CDD505-2E9C-101B-9397-08002B2CF9AE}" pid="4" name="LastSaved">
    <vt:filetime>2025-01-18T00:00:00Z</vt:filetime>
  </property>
</Properties>
</file>